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70" r:id="rId2"/>
    <p:sldId id="257" r:id="rId3"/>
    <p:sldId id="285" r:id="rId4"/>
    <p:sldId id="286" r:id="rId5"/>
    <p:sldId id="258" r:id="rId6"/>
    <p:sldId id="271" r:id="rId7"/>
    <p:sldId id="275" r:id="rId8"/>
    <p:sldId id="276" r:id="rId9"/>
    <p:sldId id="277" r:id="rId10"/>
    <p:sldId id="279" r:id="rId11"/>
    <p:sldId id="272" r:id="rId12"/>
    <p:sldId id="278" r:id="rId13"/>
    <p:sldId id="273" r:id="rId14"/>
    <p:sldId id="280" r:id="rId15"/>
    <p:sldId id="281" r:id="rId16"/>
    <p:sldId id="282" r:id="rId17"/>
    <p:sldId id="283" r:id="rId18"/>
    <p:sldId id="284"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958" autoAdjust="0"/>
    <p:restoredTop sz="94660"/>
  </p:normalViewPr>
  <p:slideViewPr>
    <p:cSldViewPr snapToGrid="0">
      <p:cViewPr varScale="1">
        <p:scale>
          <a:sx n="86" d="100"/>
          <a:sy n="86" d="100"/>
        </p:scale>
        <p:origin x="331" y="5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6259447-8930-4A45-9605-C9C123BC4C3E}" type="datetimeFigureOut">
              <a:rPr lang="en-AU" smtClean="0"/>
              <a:t>15/08/2020</a:t>
            </a:fld>
            <a:endParaRPr lang="en-AU"/>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FFB7858-D0B9-4BB0-8476-EA2F62C275F1}" type="slidenum">
              <a:rPr lang="en-AU" smtClean="0"/>
              <a:t>‹#›</a:t>
            </a:fld>
            <a:endParaRPr lang="en-AU"/>
          </a:p>
        </p:txBody>
      </p:sp>
    </p:spTree>
    <p:extLst>
      <p:ext uri="{BB962C8B-B14F-4D97-AF65-F5344CB8AC3E}">
        <p14:creationId xmlns:p14="http://schemas.microsoft.com/office/powerpoint/2010/main" val="14350944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nSpc>
                <a:spcPct val="170000"/>
              </a:lnSpc>
              <a:buFont typeface="Arial" panose="020B0604020202020204" pitchFamily="34" charset="0"/>
              <a:buNone/>
            </a:pPr>
            <a:r>
              <a:rPr lang="en-AU"/>
              <a:t>https://gdickens.shinyapps.io/old_OMI_dashboard/</a:t>
            </a:r>
          </a:p>
          <a:p>
            <a:pPr marL="0" indent="0">
              <a:lnSpc>
                <a:spcPct val="170000"/>
              </a:lnSpc>
              <a:buFont typeface="Arial" panose="020B0604020202020204" pitchFamily="34" charset="0"/>
              <a:buNone/>
            </a:pPr>
            <a:endParaRPr lang="en-AU"/>
          </a:p>
          <a:p>
            <a:pPr marL="171450" indent="-171450">
              <a:lnSpc>
                <a:spcPct val="170000"/>
              </a:lnSpc>
              <a:buFont typeface="Arial" panose="020B0604020202020204" pitchFamily="34" charset="0"/>
              <a:buChar char="•"/>
            </a:pPr>
            <a:r>
              <a:rPr lang="en-AU" dirty="0"/>
              <a:t>This is Myanmar (Burma), a former British Colony which became independent and experienced an unfortunate history of 50 years of state-led persecution and economic malaise by an authoritarian government. </a:t>
            </a:r>
          </a:p>
          <a:p>
            <a:pPr marL="171450" indent="-171450">
              <a:lnSpc>
                <a:spcPct val="170000"/>
              </a:lnSpc>
              <a:buFont typeface="Arial" panose="020B0604020202020204" pitchFamily="34" charset="0"/>
              <a:buChar char="•"/>
            </a:pPr>
            <a:r>
              <a:rPr lang="en-AU" dirty="0"/>
              <a:t>Currently, the home 55 million people, held the first elections in 2011. </a:t>
            </a:r>
          </a:p>
          <a:p>
            <a:pPr marL="171450" indent="-171450">
              <a:lnSpc>
                <a:spcPct val="170000"/>
              </a:lnSpc>
              <a:buFont typeface="Arial" panose="020B0604020202020204" pitchFamily="34" charset="0"/>
              <a:buChar char="•"/>
            </a:pPr>
            <a:r>
              <a:rPr lang="en-AU" dirty="0"/>
              <a:t>Still faces many challenges, being the location of one of the world’s longest lasting civil conflicts</a:t>
            </a:r>
          </a:p>
          <a:p>
            <a:pPr marL="171450" indent="-171450">
              <a:lnSpc>
                <a:spcPct val="170000"/>
              </a:lnSpc>
              <a:buFont typeface="Arial" panose="020B0604020202020204" pitchFamily="34" charset="0"/>
              <a:buChar char="•"/>
            </a:pPr>
            <a:r>
              <a:rPr lang="en-AU" dirty="0"/>
              <a:t>Continuing ethnic tensions and violence, as illustrated by the recent violence in Rakhine</a:t>
            </a:r>
          </a:p>
          <a:p>
            <a:pPr marL="171450" indent="-171450">
              <a:lnSpc>
                <a:spcPct val="170000"/>
              </a:lnSpc>
              <a:buFont typeface="Arial" panose="020B0604020202020204" pitchFamily="34" charset="0"/>
              <a:buChar char="•"/>
            </a:pPr>
            <a:r>
              <a:rPr lang="en-AU" dirty="0"/>
              <a:t>A broken relationship between citizens and the state</a:t>
            </a:r>
          </a:p>
        </p:txBody>
      </p:sp>
      <p:sp>
        <p:nvSpPr>
          <p:cNvPr id="4" name="Slide Number Placeholder 3"/>
          <p:cNvSpPr>
            <a:spLocks noGrp="1"/>
          </p:cNvSpPr>
          <p:nvPr>
            <p:ph type="sldNum" sz="quarter" idx="5"/>
          </p:nvPr>
        </p:nvSpPr>
        <p:spPr/>
        <p:txBody>
          <a:bodyPr/>
          <a:lstStyle/>
          <a:p>
            <a:fld id="{D3352434-F008-4D31-BE02-F6DB21B8D911}" type="slidenum">
              <a:rPr lang="en-AU" smtClean="0"/>
              <a:t>1</a:t>
            </a:fld>
            <a:endParaRPr lang="en-AU"/>
          </a:p>
        </p:txBody>
      </p:sp>
    </p:spTree>
    <p:extLst>
      <p:ext uri="{BB962C8B-B14F-4D97-AF65-F5344CB8AC3E}">
        <p14:creationId xmlns:p14="http://schemas.microsoft.com/office/powerpoint/2010/main" val="11686287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6D6BFB-830D-49D7-B056-2EBB2AEFB49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AU"/>
          </a:p>
        </p:txBody>
      </p:sp>
      <p:sp>
        <p:nvSpPr>
          <p:cNvPr id="3" name="Subtitle 2">
            <a:extLst>
              <a:ext uri="{FF2B5EF4-FFF2-40B4-BE49-F238E27FC236}">
                <a16:creationId xmlns:a16="http://schemas.microsoft.com/office/drawing/2014/main" id="{1463DCA8-91DF-477A-8A39-7D842E394D2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AU"/>
          </a:p>
        </p:txBody>
      </p:sp>
      <p:sp>
        <p:nvSpPr>
          <p:cNvPr id="4" name="Date Placeholder 3">
            <a:extLst>
              <a:ext uri="{FF2B5EF4-FFF2-40B4-BE49-F238E27FC236}">
                <a16:creationId xmlns:a16="http://schemas.microsoft.com/office/drawing/2014/main" id="{FD6FE02E-0AC8-47A2-BCE8-05A3F8B21A8D}"/>
              </a:ext>
            </a:extLst>
          </p:cNvPr>
          <p:cNvSpPr>
            <a:spLocks noGrp="1"/>
          </p:cNvSpPr>
          <p:nvPr>
            <p:ph type="dt" sz="half" idx="10"/>
          </p:nvPr>
        </p:nvSpPr>
        <p:spPr/>
        <p:txBody>
          <a:bodyPr/>
          <a:lstStyle/>
          <a:p>
            <a:fld id="{B4693E99-D56F-4339-9C52-2BC33EED0DBF}" type="datetimeFigureOut">
              <a:rPr lang="en-AU" smtClean="0"/>
              <a:t>15/08/2020</a:t>
            </a:fld>
            <a:endParaRPr lang="en-AU"/>
          </a:p>
        </p:txBody>
      </p:sp>
      <p:sp>
        <p:nvSpPr>
          <p:cNvPr id="5" name="Footer Placeholder 4">
            <a:extLst>
              <a:ext uri="{FF2B5EF4-FFF2-40B4-BE49-F238E27FC236}">
                <a16:creationId xmlns:a16="http://schemas.microsoft.com/office/drawing/2014/main" id="{9283A5F2-2AE4-4B8E-A1F8-672FE4845747}"/>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6942DB5C-99CC-44EF-9604-89A09325B06F}"/>
              </a:ext>
            </a:extLst>
          </p:cNvPr>
          <p:cNvSpPr>
            <a:spLocks noGrp="1"/>
          </p:cNvSpPr>
          <p:nvPr>
            <p:ph type="sldNum" sz="quarter" idx="12"/>
          </p:nvPr>
        </p:nvSpPr>
        <p:spPr/>
        <p:txBody>
          <a:bodyPr/>
          <a:lstStyle/>
          <a:p>
            <a:fld id="{C63EF964-80B3-4E81-8990-26489B0855E8}" type="slidenum">
              <a:rPr lang="en-AU" smtClean="0"/>
              <a:t>‹#›</a:t>
            </a:fld>
            <a:endParaRPr lang="en-AU"/>
          </a:p>
        </p:txBody>
      </p:sp>
    </p:spTree>
    <p:extLst>
      <p:ext uri="{BB962C8B-B14F-4D97-AF65-F5344CB8AC3E}">
        <p14:creationId xmlns:p14="http://schemas.microsoft.com/office/powerpoint/2010/main" val="35685876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3BEBE0-64BF-474F-B859-87C5A2260CFC}"/>
              </a:ext>
            </a:extLst>
          </p:cNvPr>
          <p:cNvSpPr>
            <a:spLocks noGrp="1"/>
          </p:cNvSpPr>
          <p:nvPr>
            <p:ph type="title"/>
          </p:nvPr>
        </p:nvSpPr>
        <p:spPr/>
        <p:txBody>
          <a:bodyPr/>
          <a:lstStyle/>
          <a:p>
            <a:r>
              <a:rPr lang="en-US"/>
              <a:t>Click to edit Master title style</a:t>
            </a:r>
            <a:endParaRPr lang="en-AU"/>
          </a:p>
        </p:txBody>
      </p:sp>
      <p:sp>
        <p:nvSpPr>
          <p:cNvPr id="3" name="Vertical Text Placeholder 2">
            <a:extLst>
              <a:ext uri="{FF2B5EF4-FFF2-40B4-BE49-F238E27FC236}">
                <a16:creationId xmlns:a16="http://schemas.microsoft.com/office/drawing/2014/main" id="{D209215B-B1D2-44CA-A670-3B6D9254132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12356993-0F8E-4772-AD6C-E0E2072583B3}"/>
              </a:ext>
            </a:extLst>
          </p:cNvPr>
          <p:cNvSpPr>
            <a:spLocks noGrp="1"/>
          </p:cNvSpPr>
          <p:nvPr>
            <p:ph type="dt" sz="half" idx="10"/>
          </p:nvPr>
        </p:nvSpPr>
        <p:spPr/>
        <p:txBody>
          <a:bodyPr/>
          <a:lstStyle/>
          <a:p>
            <a:fld id="{B4693E99-D56F-4339-9C52-2BC33EED0DBF}" type="datetimeFigureOut">
              <a:rPr lang="en-AU" smtClean="0"/>
              <a:t>15/08/2020</a:t>
            </a:fld>
            <a:endParaRPr lang="en-AU"/>
          </a:p>
        </p:txBody>
      </p:sp>
      <p:sp>
        <p:nvSpPr>
          <p:cNvPr id="5" name="Footer Placeholder 4">
            <a:extLst>
              <a:ext uri="{FF2B5EF4-FFF2-40B4-BE49-F238E27FC236}">
                <a16:creationId xmlns:a16="http://schemas.microsoft.com/office/drawing/2014/main" id="{08104DFD-8083-4A48-A3A4-A1187AE77195}"/>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67E841EF-9230-4308-A31B-9E9528190D90}"/>
              </a:ext>
            </a:extLst>
          </p:cNvPr>
          <p:cNvSpPr>
            <a:spLocks noGrp="1"/>
          </p:cNvSpPr>
          <p:nvPr>
            <p:ph type="sldNum" sz="quarter" idx="12"/>
          </p:nvPr>
        </p:nvSpPr>
        <p:spPr/>
        <p:txBody>
          <a:bodyPr/>
          <a:lstStyle/>
          <a:p>
            <a:fld id="{C63EF964-80B3-4E81-8990-26489B0855E8}" type="slidenum">
              <a:rPr lang="en-AU" smtClean="0"/>
              <a:t>‹#›</a:t>
            </a:fld>
            <a:endParaRPr lang="en-AU"/>
          </a:p>
        </p:txBody>
      </p:sp>
    </p:spTree>
    <p:extLst>
      <p:ext uri="{BB962C8B-B14F-4D97-AF65-F5344CB8AC3E}">
        <p14:creationId xmlns:p14="http://schemas.microsoft.com/office/powerpoint/2010/main" val="19633055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E6681AB-5F19-4FEB-B196-66CBD1947C6D}"/>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AU"/>
          </a:p>
        </p:txBody>
      </p:sp>
      <p:sp>
        <p:nvSpPr>
          <p:cNvPr id="3" name="Vertical Text Placeholder 2">
            <a:extLst>
              <a:ext uri="{FF2B5EF4-FFF2-40B4-BE49-F238E27FC236}">
                <a16:creationId xmlns:a16="http://schemas.microsoft.com/office/drawing/2014/main" id="{DC5961CF-A112-4097-9176-A3CBF9C0E47A}"/>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4B1397C3-95A2-43C1-8776-EFC01F7B2D1F}"/>
              </a:ext>
            </a:extLst>
          </p:cNvPr>
          <p:cNvSpPr>
            <a:spLocks noGrp="1"/>
          </p:cNvSpPr>
          <p:nvPr>
            <p:ph type="dt" sz="half" idx="10"/>
          </p:nvPr>
        </p:nvSpPr>
        <p:spPr/>
        <p:txBody>
          <a:bodyPr/>
          <a:lstStyle/>
          <a:p>
            <a:fld id="{B4693E99-D56F-4339-9C52-2BC33EED0DBF}" type="datetimeFigureOut">
              <a:rPr lang="en-AU" smtClean="0"/>
              <a:t>15/08/2020</a:t>
            </a:fld>
            <a:endParaRPr lang="en-AU"/>
          </a:p>
        </p:txBody>
      </p:sp>
      <p:sp>
        <p:nvSpPr>
          <p:cNvPr id="5" name="Footer Placeholder 4">
            <a:extLst>
              <a:ext uri="{FF2B5EF4-FFF2-40B4-BE49-F238E27FC236}">
                <a16:creationId xmlns:a16="http://schemas.microsoft.com/office/drawing/2014/main" id="{64ABE693-AE6B-4011-B48A-944A5C6B8C61}"/>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47A80B3D-C243-4CD6-87E1-D6DDD401184E}"/>
              </a:ext>
            </a:extLst>
          </p:cNvPr>
          <p:cNvSpPr>
            <a:spLocks noGrp="1"/>
          </p:cNvSpPr>
          <p:nvPr>
            <p:ph type="sldNum" sz="quarter" idx="12"/>
          </p:nvPr>
        </p:nvSpPr>
        <p:spPr/>
        <p:txBody>
          <a:bodyPr/>
          <a:lstStyle/>
          <a:p>
            <a:fld id="{C63EF964-80B3-4E81-8990-26489B0855E8}" type="slidenum">
              <a:rPr lang="en-AU" smtClean="0"/>
              <a:t>‹#›</a:t>
            </a:fld>
            <a:endParaRPr lang="en-AU"/>
          </a:p>
        </p:txBody>
      </p:sp>
    </p:spTree>
    <p:extLst>
      <p:ext uri="{BB962C8B-B14F-4D97-AF65-F5344CB8AC3E}">
        <p14:creationId xmlns:p14="http://schemas.microsoft.com/office/powerpoint/2010/main" val="4681915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2B9D56-7267-4410-898A-BE04D64C5E56}"/>
              </a:ext>
            </a:extLst>
          </p:cNvPr>
          <p:cNvSpPr>
            <a:spLocks noGrp="1"/>
          </p:cNvSpPr>
          <p:nvPr>
            <p:ph type="title"/>
          </p:nvPr>
        </p:nvSpPr>
        <p:spPr/>
        <p:txBody>
          <a:bodyPr/>
          <a:lstStyle/>
          <a:p>
            <a:r>
              <a:rPr lang="en-US"/>
              <a:t>Click to edit Master title style</a:t>
            </a:r>
            <a:endParaRPr lang="en-AU"/>
          </a:p>
        </p:txBody>
      </p:sp>
      <p:sp>
        <p:nvSpPr>
          <p:cNvPr id="3" name="Content Placeholder 2">
            <a:extLst>
              <a:ext uri="{FF2B5EF4-FFF2-40B4-BE49-F238E27FC236}">
                <a16:creationId xmlns:a16="http://schemas.microsoft.com/office/drawing/2014/main" id="{2BEACB22-9F60-48EA-B626-84999D866DD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60A2D771-90B7-4DA3-9943-D0340C326A86}"/>
              </a:ext>
            </a:extLst>
          </p:cNvPr>
          <p:cNvSpPr>
            <a:spLocks noGrp="1"/>
          </p:cNvSpPr>
          <p:nvPr>
            <p:ph type="dt" sz="half" idx="10"/>
          </p:nvPr>
        </p:nvSpPr>
        <p:spPr/>
        <p:txBody>
          <a:bodyPr/>
          <a:lstStyle/>
          <a:p>
            <a:fld id="{B4693E99-D56F-4339-9C52-2BC33EED0DBF}" type="datetimeFigureOut">
              <a:rPr lang="en-AU" smtClean="0"/>
              <a:t>15/08/2020</a:t>
            </a:fld>
            <a:endParaRPr lang="en-AU"/>
          </a:p>
        </p:txBody>
      </p:sp>
      <p:sp>
        <p:nvSpPr>
          <p:cNvPr id="5" name="Footer Placeholder 4">
            <a:extLst>
              <a:ext uri="{FF2B5EF4-FFF2-40B4-BE49-F238E27FC236}">
                <a16:creationId xmlns:a16="http://schemas.microsoft.com/office/drawing/2014/main" id="{14547C05-4316-42FA-9A01-151869666EDA}"/>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D2F6BBF2-9562-4906-BA76-21EBA4992711}"/>
              </a:ext>
            </a:extLst>
          </p:cNvPr>
          <p:cNvSpPr>
            <a:spLocks noGrp="1"/>
          </p:cNvSpPr>
          <p:nvPr>
            <p:ph type="sldNum" sz="quarter" idx="12"/>
          </p:nvPr>
        </p:nvSpPr>
        <p:spPr/>
        <p:txBody>
          <a:bodyPr/>
          <a:lstStyle/>
          <a:p>
            <a:fld id="{C63EF964-80B3-4E81-8990-26489B0855E8}" type="slidenum">
              <a:rPr lang="en-AU" smtClean="0"/>
              <a:t>‹#›</a:t>
            </a:fld>
            <a:endParaRPr lang="en-AU"/>
          </a:p>
        </p:txBody>
      </p:sp>
    </p:spTree>
    <p:extLst>
      <p:ext uri="{BB962C8B-B14F-4D97-AF65-F5344CB8AC3E}">
        <p14:creationId xmlns:p14="http://schemas.microsoft.com/office/powerpoint/2010/main" val="36300126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4F3574-7837-4BD4-BCDA-D5BD0DE3E96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AU"/>
          </a:p>
        </p:txBody>
      </p:sp>
      <p:sp>
        <p:nvSpPr>
          <p:cNvPr id="3" name="Text Placeholder 2">
            <a:extLst>
              <a:ext uri="{FF2B5EF4-FFF2-40B4-BE49-F238E27FC236}">
                <a16:creationId xmlns:a16="http://schemas.microsoft.com/office/drawing/2014/main" id="{68D507D5-3582-4A9E-980B-925C030B11F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47D8982-BC21-4AE7-8D50-A5944C27459F}"/>
              </a:ext>
            </a:extLst>
          </p:cNvPr>
          <p:cNvSpPr>
            <a:spLocks noGrp="1"/>
          </p:cNvSpPr>
          <p:nvPr>
            <p:ph type="dt" sz="half" idx="10"/>
          </p:nvPr>
        </p:nvSpPr>
        <p:spPr/>
        <p:txBody>
          <a:bodyPr/>
          <a:lstStyle/>
          <a:p>
            <a:fld id="{B4693E99-D56F-4339-9C52-2BC33EED0DBF}" type="datetimeFigureOut">
              <a:rPr lang="en-AU" smtClean="0"/>
              <a:t>15/08/2020</a:t>
            </a:fld>
            <a:endParaRPr lang="en-AU"/>
          </a:p>
        </p:txBody>
      </p:sp>
      <p:sp>
        <p:nvSpPr>
          <p:cNvPr id="5" name="Footer Placeholder 4">
            <a:extLst>
              <a:ext uri="{FF2B5EF4-FFF2-40B4-BE49-F238E27FC236}">
                <a16:creationId xmlns:a16="http://schemas.microsoft.com/office/drawing/2014/main" id="{511DA79F-65DA-4C07-B80B-885978D2E8A4}"/>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F46AB1F5-39F8-4D0A-9F5B-BAD7A5861B4E}"/>
              </a:ext>
            </a:extLst>
          </p:cNvPr>
          <p:cNvSpPr>
            <a:spLocks noGrp="1"/>
          </p:cNvSpPr>
          <p:nvPr>
            <p:ph type="sldNum" sz="quarter" idx="12"/>
          </p:nvPr>
        </p:nvSpPr>
        <p:spPr/>
        <p:txBody>
          <a:bodyPr/>
          <a:lstStyle/>
          <a:p>
            <a:fld id="{C63EF964-80B3-4E81-8990-26489B0855E8}" type="slidenum">
              <a:rPr lang="en-AU" smtClean="0"/>
              <a:t>‹#›</a:t>
            </a:fld>
            <a:endParaRPr lang="en-AU"/>
          </a:p>
        </p:txBody>
      </p:sp>
    </p:spTree>
    <p:extLst>
      <p:ext uri="{BB962C8B-B14F-4D97-AF65-F5344CB8AC3E}">
        <p14:creationId xmlns:p14="http://schemas.microsoft.com/office/powerpoint/2010/main" val="3872423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63A8F5-C605-4B04-AACC-B56463DE06C4}"/>
              </a:ext>
            </a:extLst>
          </p:cNvPr>
          <p:cNvSpPr>
            <a:spLocks noGrp="1"/>
          </p:cNvSpPr>
          <p:nvPr>
            <p:ph type="title"/>
          </p:nvPr>
        </p:nvSpPr>
        <p:spPr/>
        <p:txBody>
          <a:bodyPr/>
          <a:lstStyle/>
          <a:p>
            <a:r>
              <a:rPr lang="en-US"/>
              <a:t>Click to edit Master title style</a:t>
            </a:r>
            <a:endParaRPr lang="en-AU"/>
          </a:p>
        </p:txBody>
      </p:sp>
      <p:sp>
        <p:nvSpPr>
          <p:cNvPr id="3" name="Content Placeholder 2">
            <a:extLst>
              <a:ext uri="{FF2B5EF4-FFF2-40B4-BE49-F238E27FC236}">
                <a16:creationId xmlns:a16="http://schemas.microsoft.com/office/drawing/2014/main" id="{D6AE69FE-A747-4B75-A9D9-8E2B86A88BE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Content Placeholder 3">
            <a:extLst>
              <a:ext uri="{FF2B5EF4-FFF2-40B4-BE49-F238E27FC236}">
                <a16:creationId xmlns:a16="http://schemas.microsoft.com/office/drawing/2014/main" id="{C22B4377-25C5-453E-8EE3-5C45C942FC5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Date Placeholder 4">
            <a:extLst>
              <a:ext uri="{FF2B5EF4-FFF2-40B4-BE49-F238E27FC236}">
                <a16:creationId xmlns:a16="http://schemas.microsoft.com/office/drawing/2014/main" id="{AF00312C-F028-42E5-9C6A-9C59874A8483}"/>
              </a:ext>
            </a:extLst>
          </p:cNvPr>
          <p:cNvSpPr>
            <a:spLocks noGrp="1"/>
          </p:cNvSpPr>
          <p:nvPr>
            <p:ph type="dt" sz="half" idx="10"/>
          </p:nvPr>
        </p:nvSpPr>
        <p:spPr/>
        <p:txBody>
          <a:bodyPr/>
          <a:lstStyle/>
          <a:p>
            <a:fld id="{B4693E99-D56F-4339-9C52-2BC33EED0DBF}" type="datetimeFigureOut">
              <a:rPr lang="en-AU" smtClean="0"/>
              <a:t>15/08/2020</a:t>
            </a:fld>
            <a:endParaRPr lang="en-AU"/>
          </a:p>
        </p:txBody>
      </p:sp>
      <p:sp>
        <p:nvSpPr>
          <p:cNvPr id="6" name="Footer Placeholder 5">
            <a:extLst>
              <a:ext uri="{FF2B5EF4-FFF2-40B4-BE49-F238E27FC236}">
                <a16:creationId xmlns:a16="http://schemas.microsoft.com/office/drawing/2014/main" id="{DE9E0F2C-1731-42F3-AD0B-9D9638C24938}"/>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E5B00A2F-5C63-44C9-A423-A63A585339E9}"/>
              </a:ext>
            </a:extLst>
          </p:cNvPr>
          <p:cNvSpPr>
            <a:spLocks noGrp="1"/>
          </p:cNvSpPr>
          <p:nvPr>
            <p:ph type="sldNum" sz="quarter" idx="12"/>
          </p:nvPr>
        </p:nvSpPr>
        <p:spPr/>
        <p:txBody>
          <a:bodyPr/>
          <a:lstStyle/>
          <a:p>
            <a:fld id="{C63EF964-80B3-4E81-8990-26489B0855E8}" type="slidenum">
              <a:rPr lang="en-AU" smtClean="0"/>
              <a:t>‹#›</a:t>
            </a:fld>
            <a:endParaRPr lang="en-AU"/>
          </a:p>
        </p:txBody>
      </p:sp>
    </p:spTree>
    <p:extLst>
      <p:ext uri="{BB962C8B-B14F-4D97-AF65-F5344CB8AC3E}">
        <p14:creationId xmlns:p14="http://schemas.microsoft.com/office/powerpoint/2010/main" val="11138421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8C7857-6A79-4AE4-B82A-23753C32A882}"/>
              </a:ext>
            </a:extLst>
          </p:cNvPr>
          <p:cNvSpPr>
            <a:spLocks noGrp="1"/>
          </p:cNvSpPr>
          <p:nvPr>
            <p:ph type="title"/>
          </p:nvPr>
        </p:nvSpPr>
        <p:spPr>
          <a:xfrm>
            <a:off x="839788" y="365125"/>
            <a:ext cx="10515600" cy="1325563"/>
          </a:xfrm>
        </p:spPr>
        <p:txBody>
          <a:bodyPr/>
          <a:lstStyle/>
          <a:p>
            <a:r>
              <a:rPr lang="en-US"/>
              <a:t>Click to edit Master title style</a:t>
            </a:r>
            <a:endParaRPr lang="en-AU"/>
          </a:p>
        </p:txBody>
      </p:sp>
      <p:sp>
        <p:nvSpPr>
          <p:cNvPr id="3" name="Text Placeholder 2">
            <a:extLst>
              <a:ext uri="{FF2B5EF4-FFF2-40B4-BE49-F238E27FC236}">
                <a16:creationId xmlns:a16="http://schemas.microsoft.com/office/drawing/2014/main" id="{AA8DEDD1-2C33-4C48-8DF9-A38F033D4D8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3FBC384-DAF1-4362-9C30-D3900E6ACDD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Text Placeholder 4">
            <a:extLst>
              <a:ext uri="{FF2B5EF4-FFF2-40B4-BE49-F238E27FC236}">
                <a16:creationId xmlns:a16="http://schemas.microsoft.com/office/drawing/2014/main" id="{668CD22D-81F0-4DAF-8C57-099FFA7520D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BD4BCC6-5568-46BF-920B-8A894A80736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7" name="Date Placeholder 6">
            <a:extLst>
              <a:ext uri="{FF2B5EF4-FFF2-40B4-BE49-F238E27FC236}">
                <a16:creationId xmlns:a16="http://schemas.microsoft.com/office/drawing/2014/main" id="{0511BD00-BFBC-44B7-9EB9-0F9DD0EC683F}"/>
              </a:ext>
            </a:extLst>
          </p:cNvPr>
          <p:cNvSpPr>
            <a:spLocks noGrp="1"/>
          </p:cNvSpPr>
          <p:nvPr>
            <p:ph type="dt" sz="half" idx="10"/>
          </p:nvPr>
        </p:nvSpPr>
        <p:spPr/>
        <p:txBody>
          <a:bodyPr/>
          <a:lstStyle/>
          <a:p>
            <a:fld id="{B4693E99-D56F-4339-9C52-2BC33EED0DBF}" type="datetimeFigureOut">
              <a:rPr lang="en-AU" smtClean="0"/>
              <a:t>15/08/2020</a:t>
            </a:fld>
            <a:endParaRPr lang="en-AU"/>
          </a:p>
        </p:txBody>
      </p:sp>
      <p:sp>
        <p:nvSpPr>
          <p:cNvPr id="8" name="Footer Placeholder 7">
            <a:extLst>
              <a:ext uri="{FF2B5EF4-FFF2-40B4-BE49-F238E27FC236}">
                <a16:creationId xmlns:a16="http://schemas.microsoft.com/office/drawing/2014/main" id="{27FA08F0-20A9-4847-B710-1E147D265808}"/>
              </a:ext>
            </a:extLst>
          </p:cNvPr>
          <p:cNvSpPr>
            <a:spLocks noGrp="1"/>
          </p:cNvSpPr>
          <p:nvPr>
            <p:ph type="ftr" sz="quarter" idx="11"/>
          </p:nvPr>
        </p:nvSpPr>
        <p:spPr/>
        <p:txBody>
          <a:bodyPr/>
          <a:lstStyle/>
          <a:p>
            <a:endParaRPr lang="en-AU"/>
          </a:p>
        </p:txBody>
      </p:sp>
      <p:sp>
        <p:nvSpPr>
          <p:cNvPr id="9" name="Slide Number Placeholder 8">
            <a:extLst>
              <a:ext uri="{FF2B5EF4-FFF2-40B4-BE49-F238E27FC236}">
                <a16:creationId xmlns:a16="http://schemas.microsoft.com/office/drawing/2014/main" id="{49A838EB-0854-459E-BF4D-89C79021AA29}"/>
              </a:ext>
            </a:extLst>
          </p:cNvPr>
          <p:cNvSpPr>
            <a:spLocks noGrp="1"/>
          </p:cNvSpPr>
          <p:nvPr>
            <p:ph type="sldNum" sz="quarter" idx="12"/>
          </p:nvPr>
        </p:nvSpPr>
        <p:spPr/>
        <p:txBody>
          <a:bodyPr/>
          <a:lstStyle/>
          <a:p>
            <a:fld id="{C63EF964-80B3-4E81-8990-26489B0855E8}" type="slidenum">
              <a:rPr lang="en-AU" smtClean="0"/>
              <a:t>‹#›</a:t>
            </a:fld>
            <a:endParaRPr lang="en-AU"/>
          </a:p>
        </p:txBody>
      </p:sp>
    </p:spTree>
    <p:extLst>
      <p:ext uri="{BB962C8B-B14F-4D97-AF65-F5344CB8AC3E}">
        <p14:creationId xmlns:p14="http://schemas.microsoft.com/office/powerpoint/2010/main" val="17157004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CD7D4F-0ADE-44F7-8200-A4EB9C5CD73E}"/>
              </a:ext>
            </a:extLst>
          </p:cNvPr>
          <p:cNvSpPr>
            <a:spLocks noGrp="1"/>
          </p:cNvSpPr>
          <p:nvPr>
            <p:ph type="title"/>
          </p:nvPr>
        </p:nvSpPr>
        <p:spPr/>
        <p:txBody>
          <a:bodyPr/>
          <a:lstStyle/>
          <a:p>
            <a:r>
              <a:rPr lang="en-US"/>
              <a:t>Click to edit Master title style</a:t>
            </a:r>
            <a:endParaRPr lang="en-AU"/>
          </a:p>
        </p:txBody>
      </p:sp>
      <p:sp>
        <p:nvSpPr>
          <p:cNvPr id="3" name="Date Placeholder 2">
            <a:extLst>
              <a:ext uri="{FF2B5EF4-FFF2-40B4-BE49-F238E27FC236}">
                <a16:creationId xmlns:a16="http://schemas.microsoft.com/office/drawing/2014/main" id="{E1D3C944-B5E0-4653-A849-AC41B1A27DF3}"/>
              </a:ext>
            </a:extLst>
          </p:cNvPr>
          <p:cNvSpPr>
            <a:spLocks noGrp="1"/>
          </p:cNvSpPr>
          <p:nvPr>
            <p:ph type="dt" sz="half" idx="10"/>
          </p:nvPr>
        </p:nvSpPr>
        <p:spPr/>
        <p:txBody>
          <a:bodyPr/>
          <a:lstStyle/>
          <a:p>
            <a:fld id="{B4693E99-D56F-4339-9C52-2BC33EED0DBF}" type="datetimeFigureOut">
              <a:rPr lang="en-AU" smtClean="0"/>
              <a:t>15/08/2020</a:t>
            </a:fld>
            <a:endParaRPr lang="en-AU"/>
          </a:p>
        </p:txBody>
      </p:sp>
      <p:sp>
        <p:nvSpPr>
          <p:cNvPr id="4" name="Footer Placeholder 3">
            <a:extLst>
              <a:ext uri="{FF2B5EF4-FFF2-40B4-BE49-F238E27FC236}">
                <a16:creationId xmlns:a16="http://schemas.microsoft.com/office/drawing/2014/main" id="{EAC20F27-9DE4-426C-8B4A-9441957F0D58}"/>
              </a:ext>
            </a:extLst>
          </p:cNvPr>
          <p:cNvSpPr>
            <a:spLocks noGrp="1"/>
          </p:cNvSpPr>
          <p:nvPr>
            <p:ph type="ftr" sz="quarter" idx="11"/>
          </p:nvPr>
        </p:nvSpPr>
        <p:spPr/>
        <p:txBody>
          <a:bodyPr/>
          <a:lstStyle/>
          <a:p>
            <a:endParaRPr lang="en-AU"/>
          </a:p>
        </p:txBody>
      </p:sp>
      <p:sp>
        <p:nvSpPr>
          <p:cNvPr id="5" name="Slide Number Placeholder 4">
            <a:extLst>
              <a:ext uri="{FF2B5EF4-FFF2-40B4-BE49-F238E27FC236}">
                <a16:creationId xmlns:a16="http://schemas.microsoft.com/office/drawing/2014/main" id="{AA59CC75-735C-4107-9C07-3D860292B39E}"/>
              </a:ext>
            </a:extLst>
          </p:cNvPr>
          <p:cNvSpPr>
            <a:spLocks noGrp="1"/>
          </p:cNvSpPr>
          <p:nvPr>
            <p:ph type="sldNum" sz="quarter" idx="12"/>
          </p:nvPr>
        </p:nvSpPr>
        <p:spPr/>
        <p:txBody>
          <a:bodyPr/>
          <a:lstStyle/>
          <a:p>
            <a:fld id="{C63EF964-80B3-4E81-8990-26489B0855E8}" type="slidenum">
              <a:rPr lang="en-AU" smtClean="0"/>
              <a:t>‹#›</a:t>
            </a:fld>
            <a:endParaRPr lang="en-AU"/>
          </a:p>
        </p:txBody>
      </p:sp>
    </p:spTree>
    <p:extLst>
      <p:ext uri="{BB962C8B-B14F-4D97-AF65-F5344CB8AC3E}">
        <p14:creationId xmlns:p14="http://schemas.microsoft.com/office/powerpoint/2010/main" val="7154832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16DBB79-C0BE-4CD4-ABA8-311D2FB46A97}"/>
              </a:ext>
            </a:extLst>
          </p:cNvPr>
          <p:cNvSpPr>
            <a:spLocks noGrp="1"/>
          </p:cNvSpPr>
          <p:nvPr>
            <p:ph type="dt" sz="half" idx="10"/>
          </p:nvPr>
        </p:nvSpPr>
        <p:spPr/>
        <p:txBody>
          <a:bodyPr/>
          <a:lstStyle/>
          <a:p>
            <a:fld id="{B4693E99-D56F-4339-9C52-2BC33EED0DBF}" type="datetimeFigureOut">
              <a:rPr lang="en-AU" smtClean="0"/>
              <a:t>15/08/2020</a:t>
            </a:fld>
            <a:endParaRPr lang="en-AU"/>
          </a:p>
        </p:txBody>
      </p:sp>
      <p:sp>
        <p:nvSpPr>
          <p:cNvPr id="3" name="Footer Placeholder 2">
            <a:extLst>
              <a:ext uri="{FF2B5EF4-FFF2-40B4-BE49-F238E27FC236}">
                <a16:creationId xmlns:a16="http://schemas.microsoft.com/office/drawing/2014/main" id="{D804A36D-F310-4AA5-A3AB-753DA78FBABD}"/>
              </a:ext>
            </a:extLst>
          </p:cNvPr>
          <p:cNvSpPr>
            <a:spLocks noGrp="1"/>
          </p:cNvSpPr>
          <p:nvPr>
            <p:ph type="ftr" sz="quarter" idx="11"/>
          </p:nvPr>
        </p:nvSpPr>
        <p:spPr/>
        <p:txBody>
          <a:bodyPr/>
          <a:lstStyle/>
          <a:p>
            <a:endParaRPr lang="en-AU"/>
          </a:p>
        </p:txBody>
      </p:sp>
      <p:sp>
        <p:nvSpPr>
          <p:cNvPr id="4" name="Slide Number Placeholder 3">
            <a:extLst>
              <a:ext uri="{FF2B5EF4-FFF2-40B4-BE49-F238E27FC236}">
                <a16:creationId xmlns:a16="http://schemas.microsoft.com/office/drawing/2014/main" id="{49329440-6125-4CB7-A835-66650B3BF55C}"/>
              </a:ext>
            </a:extLst>
          </p:cNvPr>
          <p:cNvSpPr>
            <a:spLocks noGrp="1"/>
          </p:cNvSpPr>
          <p:nvPr>
            <p:ph type="sldNum" sz="quarter" idx="12"/>
          </p:nvPr>
        </p:nvSpPr>
        <p:spPr/>
        <p:txBody>
          <a:bodyPr/>
          <a:lstStyle/>
          <a:p>
            <a:fld id="{C63EF964-80B3-4E81-8990-26489B0855E8}" type="slidenum">
              <a:rPr lang="en-AU" smtClean="0"/>
              <a:t>‹#›</a:t>
            </a:fld>
            <a:endParaRPr lang="en-AU"/>
          </a:p>
        </p:txBody>
      </p:sp>
    </p:spTree>
    <p:extLst>
      <p:ext uri="{BB962C8B-B14F-4D97-AF65-F5344CB8AC3E}">
        <p14:creationId xmlns:p14="http://schemas.microsoft.com/office/powerpoint/2010/main" val="9439421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8BE1A6-5BE2-4B5B-9ED9-E4CE97FD6A4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AU"/>
          </a:p>
        </p:txBody>
      </p:sp>
      <p:sp>
        <p:nvSpPr>
          <p:cNvPr id="3" name="Content Placeholder 2">
            <a:extLst>
              <a:ext uri="{FF2B5EF4-FFF2-40B4-BE49-F238E27FC236}">
                <a16:creationId xmlns:a16="http://schemas.microsoft.com/office/drawing/2014/main" id="{E950A47D-B21E-493B-88AF-46623E7DA07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Text Placeholder 3">
            <a:extLst>
              <a:ext uri="{FF2B5EF4-FFF2-40B4-BE49-F238E27FC236}">
                <a16:creationId xmlns:a16="http://schemas.microsoft.com/office/drawing/2014/main" id="{45D70311-80EA-455B-99B3-1046C24344B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077861D-C65A-4206-B07A-EBF3419AC497}"/>
              </a:ext>
            </a:extLst>
          </p:cNvPr>
          <p:cNvSpPr>
            <a:spLocks noGrp="1"/>
          </p:cNvSpPr>
          <p:nvPr>
            <p:ph type="dt" sz="half" idx="10"/>
          </p:nvPr>
        </p:nvSpPr>
        <p:spPr/>
        <p:txBody>
          <a:bodyPr/>
          <a:lstStyle/>
          <a:p>
            <a:fld id="{B4693E99-D56F-4339-9C52-2BC33EED0DBF}" type="datetimeFigureOut">
              <a:rPr lang="en-AU" smtClean="0"/>
              <a:t>15/08/2020</a:t>
            </a:fld>
            <a:endParaRPr lang="en-AU"/>
          </a:p>
        </p:txBody>
      </p:sp>
      <p:sp>
        <p:nvSpPr>
          <p:cNvPr id="6" name="Footer Placeholder 5">
            <a:extLst>
              <a:ext uri="{FF2B5EF4-FFF2-40B4-BE49-F238E27FC236}">
                <a16:creationId xmlns:a16="http://schemas.microsoft.com/office/drawing/2014/main" id="{A3D3EBBA-0B1A-4D5B-B38F-B724634D9A80}"/>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3CDA31EC-3EC9-443C-B87C-B4C9F51FC63E}"/>
              </a:ext>
            </a:extLst>
          </p:cNvPr>
          <p:cNvSpPr>
            <a:spLocks noGrp="1"/>
          </p:cNvSpPr>
          <p:nvPr>
            <p:ph type="sldNum" sz="quarter" idx="12"/>
          </p:nvPr>
        </p:nvSpPr>
        <p:spPr/>
        <p:txBody>
          <a:bodyPr/>
          <a:lstStyle/>
          <a:p>
            <a:fld id="{C63EF964-80B3-4E81-8990-26489B0855E8}" type="slidenum">
              <a:rPr lang="en-AU" smtClean="0"/>
              <a:t>‹#›</a:t>
            </a:fld>
            <a:endParaRPr lang="en-AU"/>
          </a:p>
        </p:txBody>
      </p:sp>
    </p:spTree>
    <p:extLst>
      <p:ext uri="{BB962C8B-B14F-4D97-AF65-F5344CB8AC3E}">
        <p14:creationId xmlns:p14="http://schemas.microsoft.com/office/powerpoint/2010/main" val="25540348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EB5B56-D0EA-444C-A411-90ECD9EDF1E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AU"/>
          </a:p>
        </p:txBody>
      </p:sp>
      <p:sp>
        <p:nvSpPr>
          <p:cNvPr id="3" name="Picture Placeholder 2">
            <a:extLst>
              <a:ext uri="{FF2B5EF4-FFF2-40B4-BE49-F238E27FC236}">
                <a16:creationId xmlns:a16="http://schemas.microsoft.com/office/drawing/2014/main" id="{EF5852CD-FD03-4C8F-AD9C-22486CB39BE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a:extLst>
              <a:ext uri="{FF2B5EF4-FFF2-40B4-BE49-F238E27FC236}">
                <a16:creationId xmlns:a16="http://schemas.microsoft.com/office/drawing/2014/main" id="{DFF28F8B-80EA-4D17-8077-9021ED074CC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001CA1A-07F7-4F7E-8CC3-C3FD0511834C}"/>
              </a:ext>
            </a:extLst>
          </p:cNvPr>
          <p:cNvSpPr>
            <a:spLocks noGrp="1"/>
          </p:cNvSpPr>
          <p:nvPr>
            <p:ph type="dt" sz="half" idx="10"/>
          </p:nvPr>
        </p:nvSpPr>
        <p:spPr/>
        <p:txBody>
          <a:bodyPr/>
          <a:lstStyle/>
          <a:p>
            <a:fld id="{B4693E99-D56F-4339-9C52-2BC33EED0DBF}" type="datetimeFigureOut">
              <a:rPr lang="en-AU" smtClean="0"/>
              <a:t>15/08/2020</a:t>
            </a:fld>
            <a:endParaRPr lang="en-AU"/>
          </a:p>
        </p:txBody>
      </p:sp>
      <p:sp>
        <p:nvSpPr>
          <p:cNvPr id="6" name="Footer Placeholder 5">
            <a:extLst>
              <a:ext uri="{FF2B5EF4-FFF2-40B4-BE49-F238E27FC236}">
                <a16:creationId xmlns:a16="http://schemas.microsoft.com/office/drawing/2014/main" id="{436D78A3-4A9A-4F0F-AC50-ED62D2DAF0F5}"/>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56535EEC-762C-4067-8929-9D724FFFAB97}"/>
              </a:ext>
            </a:extLst>
          </p:cNvPr>
          <p:cNvSpPr>
            <a:spLocks noGrp="1"/>
          </p:cNvSpPr>
          <p:nvPr>
            <p:ph type="sldNum" sz="quarter" idx="12"/>
          </p:nvPr>
        </p:nvSpPr>
        <p:spPr/>
        <p:txBody>
          <a:bodyPr/>
          <a:lstStyle/>
          <a:p>
            <a:fld id="{C63EF964-80B3-4E81-8990-26489B0855E8}" type="slidenum">
              <a:rPr lang="en-AU" smtClean="0"/>
              <a:t>‹#›</a:t>
            </a:fld>
            <a:endParaRPr lang="en-AU"/>
          </a:p>
        </p:txBody>
      </p:sp>
    </p:spTree>
    <p:extLst>
      <p:ext uri="{BB962C8B-B14F-4D97-AF65-F5344CB8AC3E}">
        <p14:creationId xmlns:p14="http://schemas.microsoft.com/office/powerpoint/2010/main" val="29857933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6B67330-66F2-4E69-83E3-208C9396F74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AU"/>
          </a:p>
        </p:txBody>
      </p:sp>
      <p:sp>
        <p:nvSpPr>
          <p:cNvPr id="3" name="Text Placeholder 2">
            <a:extLst>
              <a:ext uri="{FF2B5EF4-FFF2-40B4-BE49-F238E27FC236}">
                <a16:creationId xmlns:a16="http://schemas.microsoft.com/office/drawing/2014/main" id="{6B0DB4BA-FBA4-4A52-A09B-AEC66431E3E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9633E999-1147-45EC-A95A-780B2C7A274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693E99-D56F-4339-9C52-2BC33EED0DBF}" type="datetimeFigureOut">
              <a:rPr lang="en-AU" smtClean="0"/>
              <a:t>15/08/2020</a:t>
            </a:fld>
            <a:endParaRPr lang="en-AU"/>
          </a:p>
        </p:txBody>
      </p:sp>
      <p:sp>
        <p:nvSpPr>
          <p:cNvPr id="5" name="Footer Placeholder 4">
            <a:extLst>
              <a:ext uri="{FF2B5EF4-FFF2-40B4-BE49-F238E27FC236}">
                <a16:creationId xmlns:a16="http://schemas.microsoft.com/office/drawing/2014/main" id="{428F7555-E2EB-4D98-855B-3FE1A36CC8B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a:extLst>
              <a:ext uri="{FF2B5EF4-FFF2-40B4-BE49-F238E27FC236}">
                <a16:creationId xmlns:a16="http://schemas.microsoft.com/office/drawing/2014/main" id="{92748DF1-10B9-4361-950C-290600A2AB9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63EF964-80B3-4E81-8990-26489B0855E8}" type="slidenum">
              <a:rPr lang="en-AU" smtClean="0"/>
              <a:t>‹#›</a:t>
            </a:fld>
            <a:endParaRPr lang="en-AU"/>
          </a:p>
        </p:txBody>
      </p:sp>
    </p:spTree>
    <p:extLst>
      <p:ext uri="{BB962C8B-B14F-4D97-AF65-F5344CB8AC3E}">
        <p14:creationId xmlns:p14="http://schemas.microsoft.com/office/powerpoint/2010/main" val="31929179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18493F7-9E0E-4EA2-A8DC-0643C19AF80F}"/>
              </a:ext>
            </a:extLst>
          </p:cNvPr>
          <p:cNvSpPr>
            <a:spLocks noGrp="1"/>
          </p:cNvSpPr>
          <p:nvPr>
            <p:ph type="title"/>
          </p:nvPr>
        </p:nvSpPr>
        <p:spPr/>
        <p:txBody>
          <a:bodyPr/>
          <a:lstStyle/>
          <a:p>
            <a:r>
              <a:rPr lang="en-AU" dirty="0"/>
              <a:t>Myanmar – Education Policy Scenario</a:t>
            </a:r>
          </a:p>
        </p:txBody>
      </p:sp>
      <p:sp>
        <p:nvSpPr>
          <p:cNvPr id="5" name="Content Placeholder 4">
            <a:extLst>
              <a:ext uri="{FF2B5EF4-FFF2-40B4-BE49-F238E27FC236}">
                <a16:creationId xmlns:a16="http://schemas.microsoft.com/office/drawing/2014/main" id="{A8CC40C5-A2ED-4540-860B-5ACAB3C20600}"/>
              </a:ext>
            </a:extLst>
          </p:cNvPr>
          <p:cNvSpPr>
            <a:spLocks noGrp="1"/>
          </p:cNvSpPr>
          <p:nvPr>
            <p:ph idx="1"/>
          </p:nvPr>
        </p:nvSpPr>
        <p:spPr/>
        <p:txBody>
          <a:bodyPr/>
          <a:lstStyle/>
          <a:p>
            <a:r>
              <a:rPr lang="en-AU" dirty="0"/>
              <a:t>Population of 50.3 million (2014)</a:t>
            </a:r>
          </a:p>
          <a:p>
            <a:r>
              <a:rPr lang="en-AU" dirty="0"/>
              <a:t>7 States, 7 Regions + 1 Union Territory </a:t>
            </a:r>
          </a:p>
          <a:p>
            <a:r>
              <a:rPr lang="en-AU" dirty="0"/>
              <a:t>Each state divided into districts then townships </a:t>
            </a:r>
          </a:p>
          <a:p>
            <a:r>
              <a:rPr lang="en-AU" dirty="0"/>
              <a:t>330 townships</a:t>
            </a:r>
          </a:p>
          <a:p>
            <a:endParaRPr lang="en-AU" dirty="0"/>
          </a:p>
        </p:txBody>
      </p:sp>
      <p:sp>
        <p:nvSpPr>
          <p:cNvPr id="10" name="Footer Placeholder 9">
            <a:extLst>
              <a:ext uri="{FF2B5EF4-FFF2-40B4-BE49-F238E27FC236}">
                <a16:creationId xmlns:a16="http://schemas.microsoft.com/office/drawing/2014/main" id="{9094D393-2823-4C4B-A7C5-11095211AF6C}"/>
              </a:ext>
            </a:extLst>
          </p:cNvPr>
          <p:cNvSpPr>
            <a:spLocks noGrp="1"/>
          </p:cNvSpPr>
          <p:nvPr>
            <p:ph type="ftr" sz="quarter" idx="11"/>
          </p:nvPr>
        </p:nvSpPr>
        <p:spPr/>
        <p:txBody>
          <a:bodyPr/>
          <a:lstStyle/>
          <a:p>
            <a:r>
              <a:rPr lang="en-AU" dirty="0"/>
              <a:t>@</a:t>
            </a:r>
            <a:r>
              <a:rPr lang="en-AU" dirty="0" err="1"/>
              <a:t>GilesDJones</a:t>
            </a:r>
            <a:endParaRPr lang="en-AU" dirty="0"/>
          </a:p>
        </p:txBody>
      </p:sp>
      <p:pic>
        <p:nvPicPr>
          <p:cNvPr id="4" name="Picture 3">
            <a:extLst>
              <a:ext uri="{FF2B5EF4-FFF2-40B4-BE49-F238E27FC236}">
                <a16:creationId xmlns:a16="http://schemas.microsoft.com/office/drawing/2014/main" id="{D00334E8-3B9C-42C5-9A1F-E96ABEC16A6A}"/>
              </a:ext>
            </a:extLst>
          </p:cNvPr>
          <p:cNvPicPr/>
          <p:nvPr/>
        </p:nvPicPr>
        <p:blipFill rotWithShape="1">
          <a:blip r:embed="rId3" cstate="print"/>
          <a:srcRect l="25271" t="3338" r="35018" b="3660"/>
          <a:stretch/>
        </p:blipFill>
        <p:spPr bwMode="auto">
          <a:xfrm>
            <a:off x="9211733" y="1981200"/>
            <a:ext cx="2921000" cy="487680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257252309"/>
      </p:ext>
    </p:extLst>
  </p:cSld>
  <p:clrMapOvr>
    <a:masterClrMapping/>
  </p:clrMapOvr>
  <mc:AlternateContent xmlns:mc="http://schemas.openxmlformats.org/markup-compatibility/2006" xmlns:p14="http://schemas.microsoft.com/office/powerpoint/2010/main">
    <mc:Choice Requires="p14">
      <p:transition spd="med" p14:dur="700" advTm="80515">
        <p:fade/>
      </p:transition>
    </mc:Choice>
    <mc:Fallback xmlns="">
      <p:transition spd="med" advTm="80515">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814583-87C6-4868-97D9-2E69C1F83089}"/>
              </a:ext>
            </a:extLst>
          </p:cNvPr>
          <p:cNvSpPr>
            <a:spLocks noGrp="1"/>
          </p:cNvSpPr>
          <p:nvPr>
            <p:ph type="title"/>
          </p:nvPr>
        </p:nvSpPr>
        <p:spPr/>
        <p:txBody>
          <a:bodyPr/>
          <a:lstStyle/>
          <a:p>
            <a:r>
              <a:rPr lang="en-AU" dirty="0"/>
              <a:t>Myanmar – Education Policy Scenario</a:t>
            </a:r>
          </a:p>
        </p:txBody>
      </p:sp>
      <p:sp>
        <p:nvSpPr>
          <p:cNvPr id="3" name="Content Placeholder 2">
            <a:extLst>
              <a:ext uri="{FF2B5EF4-FFF2-40B4-BE49-F238E27FC236}">
                <a16:creationId xmlns:a16="http://schemas.microsoft.com/office/drawing/2014/main" id="{2967CF13-28B0-4399-8F3A-C6A67F1FF228}"/>
              </a:ext>
            </a:extLst>
          </p:cNvPr>
          <p:cNvSpPr>
            <a:spLocks noGrp="1"/>
          </p:cNvSpPr>
          <p:nvPr>
            <p:ph idx="1"/>
          </p:nvPr>
        </p:nvSpPr>
        <p:spPr>
          <a:xfrm>
            <a:off x="838201" y="1825625"/>
            <a:ext cx="4430486" cy="4351338"/>
          </a:xfrm>
        </p:spPr>
        <p:txBody>
          <a:bodyPr/>
          <a:lstStyle/>
          <a:p>
            <a:r>
              <a:rPr lang="en-AU" dirty="0"/>
              <a:t>We can then compare this with school numbers (or the % change) to compare school construction against our proxy for wealth (or poverty etc).  </a:t>
            </a:r>
          </a:p>
        </p:txBody>
      </p:sp>
      <p:pic>
        <p:nvPicPr>
          <p:cNvPr id="7" name="Picture 6">
            <a:extLst>
              <a:ext uri="{FF2B5EF4-FFF2-40B4-BE49-F238E27FC236}">
                <a16:creationId xmlns:a16="http://schemas.microsoft.com/office/drawing/2014/main" id="{BAA1799F-CA61-4689-A581-3A45BEC1B0C4}"/>
              </a:ext>
            </a:extLst>
          </p:cNvPr>
          <p:cNvPicPr>
            <a:picLocks noChangeAspect="1"/>
          </p:cNvPicPr>
          <p:nvPr/>
        </p:nvPicPr>
        <p:blipFill>
          <a:blip r:embed="rId2"/>
          <a:stretch>
            <a:fillRect/>
          </a:stretch>
        </p:blipFill>
        <p:spPr>
          <a:xfrm>
            <a:off x="5268687" y="1825625"/>
            <a:ext cx="5309858" cy="4039054"/>
          </a:xfrm>
          <a:prstGeom prst="rect">
            <a:avLst/>
          </a:prstGeom>
        </p:spPr>
      </p:pic>
    </p:spTree>
    <p:extLst>
      <p:ext uri="{BB962C8B-B14F-4D97-AF65-F5344CB8AC3E}">
        <p14:creationId xmlns:p14="http://schemas.microsoft.com/office/powerpoint/2010/main" val="31259481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C98BFAB-1CA5-417B-AB80-B2FA7083A07D}"/>
              </a:ext>
            </a:extLst>
          </p:cNvPr>
          <p:cNvSpPr>
            <a:spLocks noGrp="1"/>
          </p:cNvSpPr>
          <p:nvPr>
            <p:ph type="title"/>
          </p:nvPr>
        </p:nvSpPr>
        <p:spPr/>
        <p:txBody>
          <a:bodyPr/>
          <a:lstStyle/>
          <a:p>
            <a:r>
              <a:rPr lang="en-AU" dirty="0"/>
              <a:t>Myanmar – Education Policy Scenario</a:t>
            </a:r>
          </a:p>
        </p:txBody>
      </p:sp>
      <p:sp>
        <p:nvSpPr>
          <p:cNvPr id="5" name="Content Placeholder 4">
            <a:extLst>
              <a:ext uri="{FF2B5EF4-FFF2-40B4-BE49-F238E27FC236}">
                <a16:creationId xmlns:a16="http://schemas.microsoft.com/office/drawing/2014/main" id="{7E0C3884-5867-4B84-BF35-586D763CAE65}"/>
              </a:ext>
            </a:extLst>
          </p:cNvPr>
          <p:cNvSpPr>
            <a:spLocks noGrp="1"/>
          </p:cNvSpPr>
          <p:nvPr>
            <p:ph idx="1"/>
          </p:nvPr>
        </p:nvSpPr>
        <p:spPr/>
        <p:txBody>
          <a:bodyPr>
            <a:normAutofit fontScale="92500" lnSpcReduction="20000"/>
          </a:bodyPr>
          <a:lstStyle/>
          <a:p>
            <a:pPr marL="0" indent="0">
              <a:buNone/>
            </a:pPr>
            <a:r>
              <a:rPr lang="en-US" b="1" i="1" dirty="0"/>
              <a:t>Using the 2015 Wealth Ranking Index and the maternal mortality ratio, which townships appear most vulnerable?</a:t>
            </a:r>
          </a:p>
          <a:p>
            <a:endParaRPr lang="en-US" i="1" dirty="0"/>
          </a:p>
          <a:p>
            <a:pPr marL="0" indent="0">
              <a:buNone/>
            </a:pPr>
            <a:r>
              <a:rPr lang="en-US" b="1" i="1" dirty="0"/>
              <a:t>Guidance: </a:t>
            </a:r>
            <a:r>
              <a:rPr lang="en-US" i="1" dirty="0"/>
              <a:t>Combining the Wealth Ranking Index and maternal mortality ratio  (under 5 per 1000 births) we can identify those townships which are ranked low on the wealth index </a:t>
            </a:r>
            <a:r>
              <a:rPr lang="en-US" dirty="0"/>
              <a:t>and experience high levels of maternal mortality. </a:t>
            </a:r>
          </a:p>
          <a:p>
            <a:pPr marL="0" indent="0">
              <a:buNone/>
            </a:pPr>
            <a:r>
              <a:rPr lang="en-US" i="1" dirty="0"/>
              <a:t>There is no right or wrong answer, but one approach could be to select all townships which have relatively high infant mortality and low wealth. This could be done using a combination of:</a:t>
            </a:r>
          </a:p>
          <a:p>
            <a:r>
              <a:rPr lang="en-US" i="1" dirty="0"/>
              <a:t>summary() to identify a cut-off for high infant mortality and low wealth; and</a:t>
            </a:r>
          </a:p>
          <a:p>
            <a:r>
              <a:rPr lang="en-US" i="1" dirty="0"/>
              <a:t>filter() for highlighting townships that would meet this criteria. </a:t>
            </a:r>
          </a:p>
        </p:txBody>
      </p:sp>
    </p:spTree>
    <p:extLst>
      <p:ext uri="{BB962C8B-B14F-4D97-AF65-F5344CB8AC3E}">
        <p14:creationId xmlns:p14="http://schemas.microsoft.com/office/powerpoint/2010/main" val="4399389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C98BFAB-1CA5-417B-AB80-B2FA7083A07D}"/>
              </a:ext>
            </a:extLst>
          </p:cNvPr>
          <p:cNvSpPr>
            <a:spLocks noGrp="1"/>
          </p:cNvSpPr>
          <p:nvPr>
            <p:ph type="title"/>
          </p:nvPr>
        </p:nvSpPr>
        <p:spPr/>
        <p:txBody>
          <a:bodyPr/>
          <a:lstStyle/>
          <a:p>
            <a:r>
              <a:rPr lang="en-AU" dirty="0"/>
              <a:t>Myanmar – Education Policy Scenario</a:t>
            </a:r>
          </a:p>
        </p:txBody>
      </p:sp>
      <p:sp>
        <p:nvSpPr>
          <p:cNvPr id="5" name="Content Placeholder 4">
            <a:extLst>
              <a:ext uri="{FF2B5EF4-FFF2-40B4-BE49-F238E27FC236}">
                <a16:creationId xmlns:a16="http://schemas.microsoft.com/office/drawing/2014/main" id="{7E0C3884-5867-4B84-BF35-586D763CAE65}"/>
              </a:ext>
            </a:extLst>
          </p:cNvPr>
          <p:cNvSpPr>
            <a:spLocks noGrp="1"/>
          </p:cNvSpPr>
          <p:nvPr>
            <p:ph idx="1"/>
          </p:nvPr>
        </p:nvSpPr>
        <p:spPr/>
        <p:txBody>
          <a:bodyPr>
            <a:normAutofit fontScale="70000" lnSpcReduction="20000"/>
          </a:bodyPr>
          <a:lstStyle/>
          <a:p>
            <a:pPr marL="0" indent="0">
              <a:buNone/>
            </a:pPr>
            <a:r>
              <a:rPr lang="en-US" b="1" i="1" dirty="0"/>
              <a:t>Using the 2015 Wealth Ranking Index and the maternal mortality ratio, which townships appear most vulnerable?</a:t>
            </a:r>
          </a:p>
          <a:p>
            <a:endParaRPr lang="en-US" i="1" dirty="0"/>
          </a:p>
          <a:p>
            <a:pPr marL="0" indent="0">
              <a:buNone/>
            </a:pPr>
            <a:r>
              <a:rPr lang="en-US" b="1" i="1" dirty="0"/>
              <a:t>Guidance: </a:t>
            </a:r>
            <a:r>
              <a:rPr lang="en-US" i="1" dirty="0"/>
              <a:t>by finding townships that score poorly on both the maternal mortality ratio (total deaths per 1000 live births) and the wealth ranking index, we can create an (extremely superficial) listing of ‘vulnerable’ townships. </a:t>
            </a:r>
          </a:p>
          <a:p>
            <a:pPr marL="0" indent="0">
              <a:buNone/>
            </a:pPr>
            <a:endParaRPr lang="en-US" i="1" dirty="0"/>
          </a:p>
          <a:p>
            <a:pPr marL="0" indent="0">
              <a:buNone/>
            </a:pPr>
            <a:r>
              <a:rPr lang="en-US" i="1" dirty="0"/>
              <a:t>In R, this can be done by first identifying the values we consider to represent low wealth and high infant mortality and then creating a variable with the value TRUE or FALSE depending on whether a Township has higher mortality AND lower Wealth than our threshold. </a:t>
            </a:r>
          </a:p>
          <a:p>
            <a:pPr marL="0" indent="0">
              <a:buNone/>
            </a:pPr>
            <a:endParaRPr lang="en-US" i="1" dirty="0"/>
          </a:p>
          <a:p>
            <a:pPr marL="0" indent="0">
              <a:buNone/>
            </a:pPr>
            <a:r>
              <a:rPr lang="en-US" i="1" dirty="0"/>
              <a:t>The quantile() function can be useful for this, with this calculating the point where 10% of the selected data (if ordered) would fall below </a:t>
            </a:r>
            <a:r>
              <a:rPr lang="en-US" i="1" dirty="0" err="1"/>
              <a:t>eg</a:t>
            </a:r>
            <a:r>
              <a:rPr lang="en-US" i="1" dirty="0"/>
              <a:t>: </a:t>
            </a:r>
          </a:p>
          <a:p>
            <a:pPr marL="0" indent="0">
              <a:buNone/>
            </a:pPr>
            <a:r>
              <a:rPr lang="en-US" i="1" dirty="0"/>
              <a:t>quantile(1:100, 0.25, na.rm=TRUE) </a:t>
            </a:r>
          </a:p>
          <a:p>
            <a:pPr marL="0" indent="0">
              <a:buNone/>
            </a:pPr>
            <a:r>
              <a:rPr lang="en-US" i="1" dirty="0"/>
              <a:t>Would return ’25’ </a:t>
            </a:r>
          </a:p>
        </p:txBody>
      </p:sp>
    </p:spTree>
    <p:extLst>
      <p:ext uri="{BB962C8B-B14F-4D97-AF65-F5344CB8AC3E}">
        <p14:creationId xmlns:p14="http://schemas.microsoft.com/office/powerpoint/2010/main" val="13550636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C98BFAB-1CA5-417B-AB80-B2FA7083A07D}"/>
              </a:ext>
            </a:extLst>
          </p:cNvPr>
          <p:cNvSpPr>
            <a:spLocks noGrp="1"/>
          </p:cNvSpPr>
          <p:nvPr>
            <p:ph type="title"/>
          </p:nvPr>
        </p:nvSpPr>
        <p:spPr/>
        <p:txBody>
          <a:bodyPr/>
          <a:lstStyle/>
          <a:p>
            <a:r>
              <a:rPr lang="en-AU" dirty="0"/>
              <a:t>Myanmar – Education Policy Scenario</a:t>
            </a:r>
          </a:p>
        </p:txBody>
      </p:sp>
      <p:sp>
        <p:nvSpPr>
          <p:cNvPr id="5" name="Content Placeholder 4">
            <a:extLst>
              <a:ext uri="{FF2B5EF4-FFF2-40B4-BE49-F238E27FC236}">
                <a16:creationId xmlns:a16="http://schemas.microsoft.com/office/drawing/2014/main" id="{7E0C3884-5867-4B84-BF35-586D763CAE65}"/>
              </a:ext>
            </a:extLst>
          </p:cNvPr>
          <p:cNvSpPr>
            <a:spLocks noGrp="1"/>
          </p:cNvSpPr>
          <p:nvPr>
            <p:ph idx="1"/>
          </p:nvPr>
        </p:nvSpPr>
        <p:spPr/>
        <p:txBody>
          <a:bodyPr>
            <a:normAutofit fontScale="92500" lnSpcReduction="10000"/>
          </a:bodyPr>
          <a:lstStyle/>
          <a:p>
            <a:r>
              <a:rPr lang="en-US" i="1" dirty="0"/>
              <a:t>Is there a relationship between educational attainment, wealth, maternal mortality and urbanization? </a:t>
            </a:r>
          </a:p>
          <a:p>
            <a:endParaRPr lang="en-US" i="1" dirty="0"/>
          </a:p>
          <a:p>
            <a:pPr marL="0" indent="0">
              <a:buNone/>
            </a:pPr>
            <a:r>
              <a:rPr lang="en-US" b="1" i="1" dirty="0"/>
              <a:t>Guidance: </a:t>
            </a:r>
            <a:r>
              <a:rPr lang="en-US" i="1" dirty="0"/>
              <a:t>In its simplest form, a relationship could be investigated by exploring whether a linear pattern exists between the measures of vulnerability, wealth, educational attainment and urbanization. </a:t>
            </a:r>
          </a:p>
          <a:p>
            <a:pPr marL="0" indent="0">
              <a:buNone/>
            </a:pPr>
            <a:endParaRPr lang="en-US" i="1" dirty="0"/>
          </a:p>
          <a:p>
            <a:pPr marL="0" indent="0">
              <a:buNone/>
            </a:pPr>
            <a:r>
              <a:rPr lang="en-US" i="1" dirty="0"/>
              <a:t>While there is no direct measure of urbanization in the dataset we can construct a proxy for this by calculating the % of the population that are considered ‘rural’  relative to total population which is available in the dataset from the 2014 Myanmar Population and Housing Census</a:t>
            </a:r>
          </a:p>
        </p:txBody>
      </p:sp>
    </p:spTree>
    <p:extLst>
      <p:ext uri="{BB962C8B-B14F-4D97-AF65-F5344CB8AC3E}">
        <p14:creationId xmlns:p14="http://schemas.microsoft.com/office/powerpoint/2010/main" val="341371661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C98BFAB-1CA5-417B-AB80-B2FA7083A07D}"/>
              </a:ext>
            </a:extLst>
          </p:cNvPr>
          <p:cNvSpPr>
            <a:spLocks noGrp="1"/>
          </p:cNvSpPr>
          <p:nvPr>
            <p:ph type="title"/>
          </p:nvPr>
        </p:nvSpPr>
        <p:spPr/>
        <p:txBody>
          <a:bodyPr/>
          <a:lstStyle/>
          <a:p>
            <a:r>
              <a:rPr lang="en-AU" dirty="0"/>
              <a:t>Myanmar – Education Policy Scenario</a:t>
            </a:r>
          </a:p>
        </p:txBody>
      </p:sp>
      <p:sp>
        <p:nvSpPr>
          <p:cNvPr id="5" name="Content Placeholder 4">
            <a:extLst>
              <a:ext uri="{FF2B5EF4-FFF2-40B4-BE49-F238E27FC236}">
                <a16:creationId xmlns:a16="http://schemas.microsoft.com/office/drawing/2014/main" id="{7E0C3884-5867-4B84-BF35-586D763CAE65}"/>
              </a:ext>
            </a:extLst>
          </p:cNvPr>
          <p:cNvSpPr>
            <a:spLocks noGrp="1"/>
          </p:cNvSpPr>
          <p:nvPr>
            <p:ph idx="1"/>
          </p:nvPr>
        </p:nvSpPr>
        <p:spPr>
          <a:xfrm>
            <a:off x="838201" y="1825625"/>
            <a:ext cx="4256314" cy="4351338"/>
          </a:xfrm>
        </p:spPr>
        <p:txBody>
          <a:bodyPr>
            <a:normAutofit fontScale="92500" lnSpcReduction="10000"/>
          </a:bodyPr>
          <a:lstStyle/>
          <a:p>
            <a:r>
              <a:rPr lang="en-US" dirty="0"/>
              <a:t>There are multiple ways to examine this, but perhaps the </a:t>
            </a:r>
            <a:r>
              <a:rPr lang="en-US" i="1" dirty="0"/>
              <a:t>laziest</a:t>
            </a:r>
            <a:r>
              <a:rPr lang="en-US" dirty="0"/>
              <a:t> way is to create a single plot which presents all four measures in one, such as by: </a:t>
            </a:r>
          </a:p>
          <a:p>
            <a:pPr lvl="1"/>
            <a:r>
              <a:rPr lang="en-US" dirty="0"/>
              <a:t>Defining the literacy as the color</a:t>
            </a:r>
          </a:p>
          <a:p>
            <a:pPr lvl="1"/>
            <a:r>
              <a:rPr lang="en-US" dirty="0"/>
              <a:t>Selecting the point size using maternal mortality; and</a:t>
            </a:r>
          </a:p>
          <a:p>
            <a:pPr lvl="1"/>
            <a:r>
              <a:rPr lang="en-US" dirty="0"/>
              <a:t>Plotting township wealth against a township’s urban population (as a %). </a:t>
            </a:r>
          </a:p>
        </p:txBody>
      </p:sp>
      <p:pic>
        <p:nvPicPr>
          <p:cNvPr id="6" name="Picture 5">
            <a:extLst>
              <a:ext uri="{FF2B5EF4-FFF2-40B4-BE49-F238E27FC236}">
                <a16:creationId xmlns:a16="http://schemas.microsoft.com/office/drawing/2014/main" id="{0136FFE5-DFFB-4924-85A9-14A6A13181E4}"/>
              </a:ext>
            </a:extLst>
          </p:cNvPr>
          <p:cNvPicPr>
            <a:picLocks noChangeAspect="1"/>
          </p:cNvPicPr>
          <p:nvPr/>
        </p:nvPicPr>
        <p:blipFill>
          <a:blip r:embed="rId2"/>
          <a:stretch>
            <a:fillRect/>
          </a:stretch>
        </p:blipFill>
        <p:spPr>
          <a:xfrm>
            <a:off x="5198474" y="1825625"/>
            <a:ext cx="10078222" cy="4863837"/>
          </a:xfrm>
          <a:prstGeom prst="rect">
            <a:avLst/>
          </a:prstGeom>
        </p:spPr>
      </p:pic>
    </p:spTree>
    <p:extLst>
      <p:ext uri="{BB962C8B-B14F-4D97-AF65-F5344CB8AC3E}">
        <p14:creationId xmlns:p14="http://schemas.microsoft.com/office/powerpoint/2010/main" val="31407409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C98BFAB-1CA5-417B-AB80-B2FA7083A07D}"/>
              </a:ext>
            </a:extLst>
          </p:cNvPr>
          <p:cNvSpPr>
            <a:spLocks noGrp="1"/>
          </p:cNvSpPr>
          <p:nvPr>
            <p:ph type="title"/>
          </p:nvPr>
        </p:nvSpPr>
        <p:spPr/>
        <p:txBody>
          <a:bodyPr/>
          <a:lstStyle/>
          <a:p>
            <a:r>
              <a:rPr lang="en-AU" dirty="0"/>
              <a:t>Myanmar – Education Policy Scenario</a:t>
            </a:r>
          </a:p>
        </p:txBody>
      </p:sp>
      <p:sp>
        <p:nvSpPr>
          <p:cNvPr id="5" name="Content Placeholder 4">
            <a:extLst>
              <a:ext uri="{FF2B5EF4-FFF2-40B4-BE49-F238E27FC236}">
                <a16:creationId xmlns:a16="http://schemas.microsoft.com/office/drawing/2014/main" id="{7E0C3884-5867-4B84-BF35-586D763CAE65}"/>
              </a:ext>
            </a:extLst>
          </p:cNvPr>
          <p:cNvSpPr>
            <a:spLocks noGrp="1"/>
          </p:cNvSpPr>
          <p:nvPr>
            <p:ph idx="1"/>
          </p:nvPr>
        </p:nvSpPr>
        <p:spPr/>
        <p:txBody>
          <a:bodyPr>
            <a:normAutofit fontScale="85000" lnSpcReduction="10000"/>
          </a:bodyPr>
          <a:lstStyle/>
          <a:p>
            <a:r>
              <a:rPr lang="en-US" i="1" dirty="0"/>
              <a:t>The Minister has proposed implementing a policy to boost primary enrolment in the most vulnerable rural communities by paying a stipend of 26 USD for all females enrolled in education (between the ages of 5 and 29). </a:t>
            </a:r>
          </a:p>
          <a:p>
            <a:pPr lvl="1"/>
            <a:r>
              <a:rPr lang="en-US" i="1" dirty="0"/>
              <a:t>How much is this likely to cost per year? </a:t>
            </a:r>
          </a:p>
          <a:p>
            <a:pPr lvl="1"/>
            <a:r>
              <a:rPr lang="en-US" i="1" dirty="0"/>
              <a:t>What if this was restricted only to rural and ‘vulnerable’ communities (based on your chosen cutoff for wealth and vulnerability)?</a:t>
            </a:r>
          </a:p>
          <a:p>
            <a:pPr lvl="1"/>
            <a:r>
              <a:rPr lang="en-US" i="1" dirty="0"/>
              <a:t>Which ten townships are likely to benefit the most from this (in $ terms)? </a:t>
            </a:r>
          </a:p>
          <a:p>
            <a:pPr lvl="1"/>
            <a:endParaRPr lang="en-US" i="1" dirty="0"/>
          </a:p>
          <a:p>
            <a:pPr marL="0" indent="0">
              <a:buNone/>
            </a:pPr>
            <a:r>
              <a:rPr lang="en-US" b="1" i="1" dirty="0"/>
              <a:t>Guidance: </a:t>
            </a:r>
            <a:r>
              <a:rPr lang="en-US" i="1" dirty="0"/>
              <a:t>An upper limit of the cost of this policy can be discerned readily easily using the state/region dataset.</a:t>
            </a:r>
          </a:p>
          <a:p>
            <a:pPr marL="0" indent="0">
              <a:buNone/>
            </a:pPr>
            <a:r>
              <a:rPr lang="en-US" i="1" dirty="0"/>
              <a:t>However, costs at the township level will need to be calculated using the township dataset. The annual cost can be (naively) calculated using:</a:t>
            </a:r>
          </a:p>
          <a:p>
            <a:pPr marL="0" indent="0">
              <a:buNone/>
            </a:pPr>
            <a:r>
              <a:rPr lang="en-US" i="1" dirty="0"/>
              <a:t>	total eligible population x 26 USD </a:t>
            </a:r>
          </a:p>
        </p:txBody>
      </p:sp>
    </p:spTree>
    <p:extLst>
      <p:ext uri="{BB962C8B-B14F-4D97-AF65-F5344CB8AC3E}">
        <p14:creationId xmlns:p14="http://schemas.microsoft.com/office/powerpoint/2010/main" val="36028224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C98BFAB-1CA5-417B-AB80-B2FA7083A07D}"/>
              </a:ext>
            </a:extLst>
          </p:cNvPr>
          <p:cNvSpPr>
            <a:spLocks noGrp="1"/>
          </p:cNvSpPr>
          <p:nvPr>
            <p:ph type="title"/>
          </p:nvPr>
        </p:nvSpPr>
        <p:spPr/>
        <p:txBody>
          <a:bodyPr/>
          <a:lstStyle/>
          <a:p>
            <a:r>
              <a:rPr lang="en-AU" dirty="0"/>
              <a:t>Myanmar – Education Policy Scenario</a:t>
            </a:r>
          </a:p>
        </p:txBody>
      </p:sp>
      <p:sp>
        <p:nvSpPr>
          <p:cNvPr id="5" name="Content Placeholder 4">
            <a:extLst>
              <a:ext uri="{FF2B5EF4-FFF2-40B4-BE49-F238E27FC236}">
                <a16:creationId xmlns:a16="http://schemas.microsoft.com/office/drawing/2014/main" id="{7E0C3884-5867-4B84-BF35-586D763CAE65}"/>
              </a:ext>
            </a:extLst>
          </p:cNvPr>
          <p:cNvSpPr>
            <a:spLocks noGrp="1"/>
          </p:cNvSpPr>
          <p:nvPr>
            <p:ph idx="1"/>
          </p:nvPr>
        </p:nvSpPr>
        <p:spPr/>
        <p:txBody>
          <a:bodyPr>
            <a:normAutofit fontScale="85000" lnSpcReduction="20000"/>
          </a:bodyPr>
          <a:lstStyle/>
          <a:p>
            <a:r>
              <a:rPr lang="en-US" b="1" i="1" dirty="0"/>
              <a:t>Guidance: </a:t>
            </a:r>
            <a:r>
              <a:rPr lang="en-US" i="1" dirty="0"/>
              <a:t>at the outset, the upper limit for the cost of the policy might be considered as being: </a:t>
            </a:r>
          </a:p>
          <a:p>
            <a:pPr lvl="1"/>
            <a:r>
              <a:rPr lang="en-US" b="1" i="1" dirty="0"/>
              <a:t>No targeting: </a:t>
            </a:r>
            <a:r>
              <a:rPr lang="en-US" i="1" dirty="0"/>
              <a:t>The number of women (ages 5 to 29) x 26 USD</a:t>
            </a:r>
          </a:p>
          <a:p>
            <a:pPr lvl="1"/>
            <a:r>
              <a:rPr lang="en-US" b="1" i="1" dirty="0"/>
              <a:t>Rural only: </a:t>
            </a:r>
            <a:r>
              <a:rPr lang="en-US" i="1" dirty="0"/>
              <a:t>The number of women in rural communities x 26 USD</a:t>
            </a:r>
          </a:p>
          <a:p>
            <a:pPr lvl="1"/>
            <a:r>
              <a:rPr lang="en-US" b="1" i="1" dirty="0"/>
              <a:t>Rural + vulnerable only: </a:t>
            </a:r>
            <a:r>
              <a:rPr lang="en-US" i="1" dirty="0"/>
              <a:t>The number of women in rural communities in the targeted townships x 26 USD. </a:t>
            </a:r>
          </a:p>
          <a:p>
            <a:r>
              <a:rPr lang="en-US" dirty="0"/>
              <a:t>Based on the 2014 estimates available at both the Township and State and Region levels there are approximately 11.2 million women aged between 5 to 29, which comes to a cost of 291 million USD. </a:t>
            </a:r>
          </a:p>
          <a:p>
            <a:r>
              <a:rPr lang="en-US" dirty="0"/>
              <a:t>For the rural only alternative, there is no data on the number of women within this age group that also live in rural communities. However, we can make an educated guess based on the % of the population that are not in urban areas. </a:t>
            </a:r>
          </a:p>
          <a:p>
            <a:r>
              <a:rPr lang="en-US" dirty="0"/>
              <a:t>For the final policy option we can again use the same approach, focusing only on those townships we’ve identified to be the most ‘vulnerable’. </a:t>
            </a:r>
          </a:p>
        </p:txBody>
      </p:sp>
    </p:spTree>
    <p:extLst>
      <p:ext uri="{BB962C8B-B14F-4D97-AF65-F5344CB8AC3E}">
        <p14:creationId xmlns:p14="http://schemas.microsoft.com/office/powerpoint/2010/main" val="2215990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53A2C1-9D68-47D7-8724-495CDB3FA9AB}"/>
              </a:ext>
            </a:extLst>
          </p:cNvPr>
          <p:cNvSpPr>
            <a:spLocks noGrp="1"/>
          </p:cNvSpPr>
          <p:nvPr>
            <p:ph type="title"/>
          </p:nvPr>
        </p:nvSpPr>
        <p:spPr/>
        <p:txBody>
          <a:bodyPr/>
          <a:lstStyle/>
          <a:p>
            <a:r>
              <a:rPr lang="en-AU" dirty="0"/>
              <a:t>Myanmar – Education Policy Scenario</a:t>
            </a:r>
          </a:p>
        </p:txBody>
      </p:sp>
      <p:sp>
        <p:nvSpPr>
          <p:cNvPr id="3" name="Content Placeholder 2">
            <a:extLst>
              <a:ext uri="{FF2B5EF4-FFF2-40B4-BE49-F238E27FC236}">
                <a16:creationId xmlns:a16="http://schemas.microsoft.com/office/drawing/2014/main" id="{4B42758A-35BA-4B28-AB6C-8B4545FAC82D}"/>
              </a:ext>
            </a:extLst>
          </p:cNvPr>
          <p:cNvSpPr>
            <a:spLocks noGrp="1"/>
          </p:cNvSpPr>
          <p:nvPr>
            <p:ph idx="1"/>
          </p:nvPr>
        </p:nvSpPr>
        <p:spPr/>
        <p:txBody>
          <a:bodyPr/>
          <a:lstStyle/>
          <a:p>
            <a:endParaRPr lang="en-AU"/>
          </a:p>
        </p:txBody>
      </p:sp>
      <p:pic>
        <p:nvPicPr>
          <p:cNvPr id="5" name="Picture 4">
            <a:extLst>
              <a:ext uri="{FF2B5EF4-FFF2-40B4-BE49-F238E27FC236}">
                <a16:creationId xmlns:a16="http://schemas.microsoft.com/office/drawing/2014/main" id="{9A3BE755-7D1F-48BA-B1F5-EFDC78775992}"/>
              </a:ext>
            </a:extLst>
          </p:cNvPr>
          <p:cNvPicPr>
            <a:picLocks noChangeAspect="1"/>
          </p:cNvPicPr>
          <p:nvPr/>
        </p:nvPicPr>
        <p:blipFill>
          <a:blip r:embed="rId2"/>
          <a:stretch>
            <a:fillRect/>
          </a:stretch>
        </p:blipFill>
        <p:spPr>
          <a:xfrm>
            <a:off x="217470" y="1295926"/>
            <a:ext cx="11277844" cy="5442785"/>
          </a:xfrm>
          <a:prstGeom prst="rect">
            <a:avLst/>
          </a:prstGeom>
        </p:spPr>
      </p:pic>
    </p:spTree>
    <p:extLst>
      <p:ext uri="{BB962C8B-B14F-4D97-AF65-F5344CB8AC3E}">
        <p14:creationId xmlns:p14="http://schemas.microsoft.com/office/powerpoint/2010/main" val="175601375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53A2C1-9D68-47D7-8724-495CDB3FA9AB}"/>
              </a:ext>
            </a:extLst>
          </p:cNvPr>
          <p:cNvSpPr>
            <a:spLocks noGrp="1"/>
          </p:cNvSpPr>
          <p:nvPr>
            <p:ph type="title"/>
          </p:nvPr>
        </p:nvSpPr>
        <p:spPr/>
        <p:txBody>
          <a:bodyPr/>
          <a:lstStyle/>
          <a:p>
            <a:r>
              <a:rPr lang="en-AU" dirty="0"/>
              <a:t>Myanmar – Education Policy Scenario</a:t>
            </a:r>
          </a:p>
        </p:txBody>
      </p:sp>
      <p:sp>
        <p:nvSpPr>
          <p:cNvPr id="6" name="Content Placeholder 5">
            <a:extLst>
              <a:ext uri="{FF2B5EF4-FFF2-40B4-BE49-F238E27FC236}">
                <a16:creationId xmlns:a16="http://schemas.microsoft.com/office/drawing/2014/main" id="{EBD72EEB-C5A7-430B-81FF-8E47C864BA6C}"/>
              </a:ext>
            </a:extLst>
          </p:cNvPr>
          <p:cNvSpPr>
            <a:spLocks noGrp="1"/>
          </p:cNvSpPr>
          <p:nvPr>
            <p:ph idx="1"/>
          </p:nvPr>
        </p:nvSpPr>
        <p:spPr/>
        <p:txBody>
          <a:bodyPr/>
          <a:lstStyle/>
          <a:p>
            <a:r>
              <a:rPr lang="en-AU" dirty="0"/>
              <a:t>Finally, determining which townships are likely to benefit the most is something we should already know as in $ terms this is just those townships with the highest no. of eligible recipients.</a:t>
            </a:r>
          </a:p>
        </p:txBody>
      </p:sp>
    </p:spTree>
    <p:extLst>
      <p:ext uri="{BB962C8B-B14F-4D97-AF65-F5344CB8AC3E}">
        <p14:creationId xmlns:p14="http://schemas.microsoft.com/office/powerpoint/2010/main" val="23627958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C98BFAB-1CA5-417B-AB80-B2FA7083A07D}"/>
              </a:ext>
            </a:extLst>
          </p:cNvPr>
          <p:cNvSpPr>
            <a:spLocks noGrp="1"/>
          </p:cNvSpPr>
          <p:nvPr>
            <p:ph type="title"/>
          </p:nvPr>
        </p:nvSpPr>
        <p:spPr/>
        <p:txBody>
          <a:bodyPr/>
          <a:lstStyle/>
          <a:p>
            <a:r>
              <a:rPr lang="en-AU" dirty="0"/>
              <a:t>Myanmar – Education Policy Scenario</a:t>
            </a:r>
          </a:p>
        </p:txBody>
      </p:sp>
      <p:sp>
        <p:nvSpPr>
          <p:cNvPr id="5" name="Content Placeholder 4">
            <a:extLst>
              <a:ext uri="{FF2B5EF4-FFF2-40B4-BE49-F238E27FC236}">
                <a16:creationId xmlns:a16="http://schemas.microsoft.com/office/drawing/2014/main" id="{7E0C3884-5867-4B84-BF35-586D763CAE65}"/>
              </a:ext>
            </a:extLst>
          </p:cNvPr>
          <p:cNvSpPr>
            <a:spLocks noGrp="1"/>
          </p:cNvSpPr>
          <p:nvPr>
            <p:ph idx="1"/>
          </p:nvPr>
        </p:nvSpPr>
        <p:spPr/>
        <p:txBody>
          <a:bodyPr/>
          <a:lstStyle/>
          <a:p>
            <a:pPr marL="0" indent="0">
              <a:buNone/>
            </a:pPr>
            <a:r>
              <a:rPr lang="en-AU" dirty="0"/>
              <a:t>Key Facts: </a:t>
            </a:r>
          </a:p>
          <a:p>
            <a:r>
              <a:rPr lang="en-AU" dirty="0"/>
              <a:t>Data collated by the Myanmar Information Management Unit (MIMU)</a:t>
            </a:r>
          </a:p>
          <a:p>
            <a:r>
              <a:rPr lang="en-AU" dirty="0"/>
              <a:t>Includes information on location, year and the source of the data</a:t>
            </a:r>
          </a:p>
          <a:p>
            <a:r>
              <a:rPr lang="en-AU" dirty="0"/>
              <a:t>Data available at the national (union), state and region and township level</a:t>
            </a:r>
          </a:p>
          <a:p>
            <a:r>
              <a:rPr lang="en-AU" dirty="0"/>
              <a:t>Locations indicated by name and “</a:t>
            </a:r>
            <a:r>
              <a:rPr lang="en-AU" dirty="0" err="1"/>
              <a:t>Pcode</a:t>
            </a:r>
            <a:r>
              <a:rPr lang="en-AU" dirty="0"/>
              <a:t>” which is a unique ‘place code’ useful for geographic mapping (and joining) </a:t>
            </a:r>
          </a:p>
          <a:p>
            <a:r>
              <a:rPr lang="en-AU" dirty="0"/>
              <a:t>National data is stored in sheet 1 of the excel file, State and Region in sheet 2 and Township data in 3. </a:t>
            </a:r>
          </a:p>
        </p:txBody>
      </p:sp>
    </p:spTree>
    <p:extLst>
      <p:ext uri="{BB962C8B-B14F-4D97-AF65-F5344CB8AC3E}">
        <p14:creationId xmlns:p14="http://schemas.microsoft.com/office/powerpoint/2010/main" val="28647566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36F96C-D242-44F3-80FB-B39349B5EED5}"/>
              </a:ext>
            </a:extLst>
          </p:cNvPr>
          <p:cNvSpPr>
            <a:spLocks noGrp="1"/>
          </p:cNvSpPr>
          <p:nvPr>
            <p:ph type="title"/>
          </p:nvPr>
        </p:nvSpPr>
        <p:spPr/>
        <p:txBody>
          <a:bodyPr/>
          <a:lstStyle/>
          <a:p>
            <a:r>
              <a:rPr lang="en-AU" dirty="0"/>
              <a:t>Myanmar – Education Policy Scenario</a:t>
            </a:r>
          </a:p>
        </p:txBody>
      </p:sp>
      <p:sp>
        <p:nvSpPr>
          <p:cNvPr id="3" name="Content Placeholder 2">
            <a:extLst>
              <a:ext uri="{FF2B5EF4-FFF2-40B4-BE49-F238E27FC236}">
                <a16:creationId xmlns:a16="http://schemas.microsoft.com/office/drawing/2014/main" id="{EEDB3F56-B32C-490C-BB6D-B051A56760B3}"/>
              </a:ext>
            </a:extLst>
          </p:cNvPr>
          <p:cNvSpPr>
            <a:spLocks noGrp="1"/>
          </p:cNvSpPr>
          <p:nvPr>
            <p:ph idx="1"/>
          </p:nvPr>
        </p:nvSpPr>
        <p:spPr/>
        <p:txBody>
          <a:bodyPr/>
          <a:lstStyle/>
          <a:p>
            <a:r>
              <a:rPr lang="en-AU" dirty="0"/>
              <a:t>Is the data tidy? If not, how do we need to reshape it? </a:t>
            </a:r>
          </a:p>
          <a:p>
            <a:r>
              <a:rPr lang="en-AU" dirty="0"/>
              <a:t>Have variables been imported in the right format? For instance, are years recognized as numbers to allow correct ordering?</a:t>
            </a:r>
          </a:p>
          <a:p>
            <a:r>
              <a:rPr lang="en-AU" dirty="0"/>
              <a:t>How should we create appropriate variable/column names to create a ‘tidy’ version of the dataset (</a:t>
            </a:r>
            <a:r>
              <a:rPr lang="en-AU" dirty="0" err="1"/>
              <a:t>eg</a:t>
            </a:r>
            <a:r>
              <a:rPr lang="en-AU" dirty="0"/>
              <a:t> separate variables as columns)?</a:t>
            </a:r>
          </a:p>
          <a:p>
            <a:r>
              <a:rPr lang="en-AU" dirty="0"/>
              <a:t>How do we know the variable name is unique enough ?</a:t>
            </a:r>
          </a:p>
          <a:p>
            <a:r>
              <a:rPr lang="en-AU" dirty="0"/>
              <a:t>How will we merge results from township analysis to the state and regions? What are the common columns we could use?</a:t>
            </a:r>
          </a:p>
        </p:txBody>
      </p:sp>
    </p:spTree>
    <p:extLst>
      <p:ext uri="{BB962C8B-B14F-4D97-AF65-F5344CB8AC3E}">
        <p14:creationId xmlns:p14="http://schemas.microsoft.com/office/powerpoint/2010/main" val="1420793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36F96C-D242-44F3-80FB-B39349B5EED5}"/>
              </a:ext>
            </a:extLst>
          </p:cNvPr>
          <p:cNvSpPr>
            <a:spLocks noGrp="1"/>
          </p:cNvSpPr>
          <p:nvPr>
            <p:ph type="title"/>
          </p:nvPr>
        </p:nvSpPr>
        <p:spPr/>
        <p:txBody>
          <a:bodyPr/>
          <a:lstStyle/>
          <a:p>
            <a:r>
              <a:rPr lang="en-AU" dirty="0"/>
              <a:t>Myanmar – Education Policy Scenario</a:t>
            </a:r>
          </a:p>
        </p:txBody>
      </p:sp>
      <p:sp>
        <p:nvSpPr>
          <p:cNvPr id="3" name="Content Placeholder 2">
            <a:extLst>
              <a:ext uri="{FF2B5EF4-FFF2-40B4-BE49-F238E27FC236}">
                <a16:creationId xmlns:a16="http://schemas.microsoft.com/office/drawing/2014/main" id="{EEDB3F56-B32C-490C-BB6D-B051A56760B3}"/>
              </a:ext>
            </a:extLst>
          </p:cNvPr>
          <p:cNvSpPr>
            <a:spLocks noGrp="1"/>
          </p:cNvSpPr>
          <p:nvPr>
            <p:ph idx="1"/>
          </p:nvPr>
        </p:nvSpPr>
        <p:spPr/>
        <p:txBody>
          <a:bodyPr/>
          <a:lstStyle/>
          <a:p>
            <a:pPr marL="0" indent="0">
              <a:buNone/>
            </a:pPr>
            <a:r>
              <a:rPr lang="en-AU" dirty="0"/>
              <a:t>Key Steps:</a:t>
            </a:r>
          </a:p>
          <a:p>
            <a:r>
              <a:rPr lang="en-AU" dirty="0"/>
              <a:t>Importing the data from the right sheet in R</a:t>
            </a:r>
          </a:p>
          <a:p>
            <a:r>
              <a:rPr lang="en-AU" dirty="0"/>
              <a:t>Data cleaning – </a:t>
            </a:r>
          </a:p>
          <a:p>
            <a:pPr lvl="1"/>
            <a:r>
              <a:rPr lang="en-AU" dirty="0"/>
              <a:t>Reshaping data, removing duplicates, dropping missing values, ensuring data is usefully stored, creating useful variable names to allow data to have variables in columns. </a:t>
            </a:r>
          </a:p>
          <a:p>
            <a:pPr lvl="1"/>
            <a:r>
              <a:rPr lang="en-AU" dirty="0"/>
              <a:t>Creating a ‘variable reference table’ to provide an easy reference table for how our variable names relate to the original data structure.</a:t>
            </a:r>
          </a:p>
        </p:txBody>
      </p:sp>
    </p:spTree>
    <p:extLst>
      <p:ext uri="{BB962C8B-B14F-4D97-AF65-F5344CB8AC3E}">
        <p14:creationId xmlns:p14="http://schemas.microsoft.com/office/powerpoint/2010/main" val="41826264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C98BFAB-1CA5-417B-AB80-B2FA7083A07D}"/>
              </a:ext>
            </a:extLst>
          </p:cNvPr>
          <p:cNvSpPr>
            <a:spLocks noGrp="1"/>
          </p:cNvSpPr>
          <p:nvPr>
            <p:ph type="title"/>
          </p:nvPr>
        </p:nvSpPr>
        <p:spPr/>
        <p:txBody>
          <a:bodyPr/>
          <a:lstStyle/>
          <a:p>
            <a:r>
              <a:rPr lang="en-AU" dirty="0"/>
              <a:t>Myanmar – Education Policy Scenario</a:t>
            </a:r>
          </a:p>
        </p:txBody>
      </p:sp>
      <p:sp>
        <p:nvSpPr>
          <p:cNvPr id="5" name="Content Placeholder 4">
            <a:extLst>
              <a:ext uri="{FF2B5EF4-FFF2-40B4-BE49-F238E27FC236}">
                <a16:creationId xmlns:a16="http://schemas.microsoft.com/office/drawing/2014/main" id="{7E0C3884-5867-4B84-BF35-586D763CAE65}"/>
              </a:ext>
            </a:extLst>
          </p:cNvPr>
          <p:cNvSpPr>
            <a:spLocks noGrp="1"/>
          </p:cNvSpPr>
          <p:nvPr>
            <p:ph idx="1"/>
          </p:nvPr>
        </p:nvSpPr>
        <p:spPr/>
        <p:txBody>
          <a:bodyPr>
            <a:normAutofit fontScale="70000" lnSpcReduction="20000"/>
          </a:bodyPr>
          <a:lstStyle/>
          <a:p>
            <a:pPr marL="0" indent="0">
              <a:buNone/>
            </a:pPr>
            <a:r>
              <a:rPr lang="en-US" i="1" dirty="0"/>
              <a:t>Education and poverty were central issues in the last election. With voters being particularly concerned about the limited progress that has been made to increase access to education for some of the most disadvantaged communities. Reflecting these concerns, the Minister has asked for your advice on where investments might best be made to address the issue, asking:</a:t>
            </a:r>
          </a:p>
          <a:p>
            <a:pPr marL="514350" indent="-514350">
              <a:buFont typeface="+mj-lt"/>
              <a:buAutoNum type="arabicPeriod"/>
            </a:pPr>
            <a:r>
              <a:rPr lang="en-US" i="1" dirty="0"/>
              <a:t>Which State or Region has seen the strongest growth in the number of primary teachers and  primary schools since 2009?  How does this relate to wealth? </a:t>
            </a:r>
          </a:p>
          <a:p>
            <a:pPr marL="514350" indent="-514350">
              <a:buFont typeface="+mj-lt"/>
              <a:buAutoNum type="arabicPeriod"/>
            </a:pPr>
            <a:r>
              <a:rPr lang="en-US" i="1" dirty="0"/>
              <a:t>Using the 2015 Wealth Ranking Index and the maternal mortality ratio, which townships appear most vulnerable? </a:t>
            </a:r>
          </a:p>
          <a:p>
            <a:pPr marL="514350" indent="-514350">
              <a:buFont typeface="+mj-lt"/>
              <a:buAutoNum type="arabicPeriod"/>
            </a:pPr>
            <a:r>
              <a:rPr lang="en-US" i="1" dirty="0"/>
              <a:t>Is there a relationship between educational attainment, wealth, maternal mortality and urbanization? </a:t>
            </a:r>
          </a:p>
          <a:p>
            <a:pPr marL="514350" indent="-514350">
              <a:buFont typeface="+mj-lt"/>
              <a:buAutoNum type="arabicPeriod"/>
            </a:pPr>
            <a:r>
              <a:rPr lang="en-US" i="1" dirty="0"/>
              <a:t>The Minister has proposed implementing a policy to boost primary enrolment in the most vulnerable rural communities by paying a stipend of 26 USD for all females enrolled in education (between the ages of 5 and 29). </a:t>
            </a:r>
          </a:p>
          <a:p>
            <a:pPr lvl="1"/>
            <a:r>
              <a:rPr lang="en-US" i="1" dirty="0"/>
              <a:t>How much is this likely to cost per year? </a:t>
            </a:r>
          </a:p>
          <a:p>
            <a:pPr lvl="1"/>
            <a:r>
              <a:rPr lang="en-US" i="1" dirty="0"/>
              <a:t>Which ten townships are likely to benefit the most from this (in $ terms)? </a:t>
            </a:r>
          </a:p>
          <a:p>
            <a:pPr lvl="1"/>
            <a:r>
              <a:rPr lang="en-US" i="1" dirty="0"/>
              <a:t>What if this was restricted only to rural and ‘vulnerable’ communities?</a:t>
            </a:r>
          </a:p>
        </p:txBody>
      </p:sp>
    </p:spTree>
    <p:extLst>
      <p:ext uri="{BB962C8B-B14F-4D97-AF65-F5344CB8AC3E}">
        <p14:creationId xmlns:p14="http://schemas.microsoft.com/office/powerpoint/2010/main" val="17689782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C98BFAB-1CA5-417B-AB80-B2FA7083A07D}"/>
              </a:ext>
            </a:extLst>
          </p:cNvPr>
          <p:cNvSpPr>
            <a:spLocks noGrp="1"/>
          </p:cNvSpPr>
          <p:nvPr>
            <p:ph type="title"/>
          </p:nvPr>
        </p:nvSpPr>
        <p:spPr/>
        <p:txBody>
          <a:bodyPr/>
          <a:lstStyle/>
          <a:p>
            <a:r>
              <a:rPr lang="en-AU" dirty="0"/>
              <a:t>Myanmar – Education Policy Scenario</a:t>
            </a:r>
          </a:p>
        </p:txBody>
      </p:sp>
      <p:sp>
        <p:nvSpPr>
          <p:cNvPr id="5" name="Content Placeholder 4">
            <a:extLst>
              <a:ext uri="{FF2B5EF4-FFF2-40B4-BE49-F238E27FC236}">
                <a16:creationId xmlns:a16="http://schemas.microsoft.com/office/drawing/2014/main" id="{7E0C3884-5867-4B84-BF35-586D763CAE65}"/>
              </a:ext>
            </a:extLst>
          </p:cNvPr>
          <p:cNvSpPr>
            <a:spLocks noGrp="1"/>
          </p:cNvSpPr>
          <p:nvPr>
            <p:ph idx="1"/>
          </p:nvPr>
        </p:nvSpPr>
        <p:spPr/>
        <p:txBody>
          <a:bodyPr>
            <a:normAutofit lnSpcReduction="10000"/>
          </a:bodyPr>
          <a:lstStyle/>
          <a:p>
            <a:pPr marL="0" indent="0">
              <a:buNone/>
            </a:pPr>
            <a:r>
              <a:rPr lang="en-US" b="1" i="1" dirty="0"/>
              <a:t>Which State or Region has seen the strongest growth in the number of primary teachers and  primary schools since 2009?  How does this relate to wealth? </a:t>
            </a:r>
          </a:p>
          <a:p>
            <a:pPr marL="0" indent="0">
              <a:buNone/>
            </a:pPr>
            <a:endParaRPr lang="en-US" i="1" dirty="0"/>
          </a:p>
          <a:p>
            <a:pPr marL="0" indent="0">
              <a:buNone/>
            </a:pPr>
            <a:r>
              <a:rPr lang="en-US" b="1" i="1" dirty="0"/>
              <a:t>Guidance: </a:t>
            </a:r>
            <a:r>
              <a:rPr lang="en-US" dirty="0"/>
              <a:t>The </a:t>
            </a:r>
            <a:r>
              <a:rPr lang="en-AU" dirty="0"/>
              <a:t>Wealth Ranking Index is only available at the township level, requiring an aggregate measure is created that can be applied to analysis of state and region data. </a:t>
            </a:r>
          </a:p>
          <a:p>
            <a:pPr marL="0" indent="0">
              <a:buNone/>
            </a:pPr>
            <a:endParaRPr lang="en-US" b="1" i="1" dirty="0"/>
          </a:p>
          <a:p>
            <a:pPr marL="0" indent="0">
              <a:buNone/>
            </a:pPr>
            <a:r>
              <a:rPr lang="en-US" i="1" dirty="0"/>
              <a:t>Data on the number of primary schools by state/region is available in the dataset from the “Education Statistical Yearbook” from 2009-10. </a:t>
            </a:r>
          </a:p>
          <a:p>
            <a:pPr marL="0" indent="0">
              <a:buNone/>
            </a:pPr>
            <a:endParaRPr lang="en-US" i="1" dirty="0"/>
          </a:p>
        </p:txBody>
      </p:sp>
    </p:spTree>
    <p:extLst>
      <p:ext uri="{BB962C8B-B14F-4D97-AF65-F5344CB8AC3E}">
        <p14:creationId xmlns:p14="http://schemas.microsoft.com/office/powerpoint/2010/main" val="26626742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BA0219-87FD-4079-9E91-1D4219E55EF3}"/>
              </a:ext>
            </a:extLst>
          </p:cNvPr>
          <p:cNvSpPr>
            <a:spLocks noGrp="1"/>
          </p:cNvSpPr>
          <p:nvPr>
            <p:ph type="title"/>
          </p:nvPr>
        </p:nvSpPr>
        <p:spPr/>
        <p:txBody>
          <a:bodyPr/>
          <a:lstStyle/>
          <a:p>
            <a:r>
              <a:rPr lang="en-AU" dirty="0"/>
              <a:t>Myanmar – Education Policy Scenario</a:t>
            </a:r>
          </a:p>
        </p:txBody>
      </p:sp>
      <p:sp>
        <p:nvSpPr>
          <p:cNvPr id="3" name="Content Placeholder 2">
            <a:extLst>
              <a:ext uri="{FF2B5EF4-FFF2-40B4-BE49-F238E27FC236}">
                <a16:creationId xmlns:a16="http://schemas.microsoft.com/office/drawing/2014/main" id="{E671A4E4-5CB5-4259-ADC7-B74339A09997}"/>
              </a:ext>
            </a:extLst>
          </p:cNvPr>
          <p:cNvSpPr>
            <a:spLocks noGrp="1"/>
          </p:cNvSpPr>
          <p:nvPr>
            <p:ph idx="1"/>
          </p:nvPr>
        </p:nvSpPr>
        <p:spPr>
          <a:xfrm>
            <a:off x="838200" y="1825625"/>
            <a:ext cx="6023994" cy="4351338"/>
          </a:xfrm>
        </p:spPr>
        <p:txBody>
          <a:bodyPr>
            <a:normAutofit lnSpcReduction="10000"/>
          </a:bodyPr>
          <a:lstStyle/>
          <a:p>
            <a:r>
              <a:rPr lang="en-AU" dirty="0"/>
              <a:t>We could apply the approach we used in Week 4 using ggplot2 to produce a lollipop chart. </a:t>
            </a:r>
          </a:p>
          <a:p>
            <a:r>
              <a:rPr lang="en-AU" dirty="0"/>
              <a:t>This is relatively simple in ggplot2, requiring; the normal specification of data/aesthetics and </a:t>
            </a:r>
            <a:r>
              <a:rPr lang="en-AU" dirty="0" err="1"/>
              <a:t>geom_scatter</a:t>
            </a:r>
            <a:r>
              <a:rPr lang="en-AU" dirty="0"/>
              <a:t>() and </a:t>
            </a:r>
            <a:r>
              <a:rPr lang="en-AU" dirty="0" err="1"/>
              <a:t>geom_line</a:t>
            </a:r>
            <a:r>
              <a:rPr lang="en-AU" dirty="0"/>
              <a:t>(). </a:t>
            </a:r>
          </a:p>
          <a:p>
            <a:r>
              <a:rPr lang="en-AU" dirty="0"/>
              <a:t>See the week 4 suggested answers script for an example. </a:t>
            </a:r>
          </a:p>
          <a:p>
            <a:r>
              <a:rPr lang="en-AU" dirty="0"/>
              <a:t>This approach could be repeated for the number of teachers</a:t>
            </a:r>
          </a:p>
          <a:p>
            <a:endParaRPr lang="en-AU" dirty="0"/>
          </a:p>
        </p:txBody>
      </p:sp>
      <p:pic>
        <p:nvPicPr>
          <p:cNvPr id="9" name="Picture 8">
            <a:extLst>
              <a:ext uri="{FF2B5EF4-FFF2-40B4-BE49-F238E27FC236}">
                <a16:creationId xmlns:a16="http://schemas.microsoft.com/office/drawing/2014/main" id="{640B6DC2-D772-4B32-8A93-58D9F4C19425}"/>
              </a:ext>
            </a:extLst>
          </p:cNvPr>
          <p:cNvPicPr>
            <a:picLocks noChangeAspect="1"/>
          </p:cNvPicPr>
          <p:nvPr/>
        </p:nvPicPr>
        <p:blipFill>
          <a:blip r:embed="rId2"/>
          <a:stretch>
            <a:fillRect/>
          </a:stretch>
        </p:blipFill>
        <p:spPr>
          <a:xfrm>
            <a:off x="6814133" y="1243413"/>
            <a:ext cx="5377867" cy="5515761"/>
          </a:xfrm>
          <a:prstGeom prst="rect">
            <a:avLst/>
          </a:prstGeom>
        </p:spPr>
      </p:pic>
    </p:spTree>
    <p:extLst>
      <p:ext uri="{BB962C8B-B14F-4D97-AF65-F5344CB8AC3E}">
        <p14:creationId xmlns:p14="http://schemas.microsoft.com/office/powerpoint/2010/main" val="31303580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BA0219-87FD-4079-9E91-1D4219E55EF3}"/>
              </a:ext>
            </a:extLst>
          </p:cNvPr>
          <p:cNvSpPr>
            <a:spLocks noGrp="1"/>
          </p:cNvSpPr>
          <p:nvPr>
            <p:ph type="title"/>
          </p:nvPr>
        </p:nvSpPr>
        <p:spPr/>
        <p:txBody>
          <a:bodyPr/>
          <a:lstStyle/>
          <a:p>
            <a:r>
              <a:rPr lang="en-AU" dirty="0"/>
              <a:t>Myanmar – Education Policy Scenario</a:t>
            </a:r>
          </a:p>
        </p:txBody>
      </p:sp>
      <p:sp>
        <p:nvSpPr>
          <p:cNvPr id="3" name="Content Placeholder 2">
            <a:extLst>
              <a:ext uri="{FF2B5EF4-FFF2-40B4-BE49-F238E27FC236}">
                <a16:creationId xmlns:a16="http://schemas.microsoft.com/office/drawing/2014/main" id="{E671A4E4-5CB5-4259-ADC7-B74339A09997}"/>
              </a:ext>
            </a:extLst>
          </p:cNvPr>
          <p:cNvSpPr>
            <a:spLocks noGrp="1"/>
          </p:cNvSpPr>
          <p:nvPr>
            <p:ph idx="1"/>
          </p:nvPr>
        </p:nvSpPr>
        <p:spPr/>
        <p:txBody>
          <a:bodyPr/>
          <a:lstStyle/>
          <a:p>
            <a:r>
              <a:rPr lang="en-AU" dirty="0"/>
              <a:t>To explore how these changes relate to wealth first requires that we identify an appropriate measure for wealth (or a reasonable proxy). </a:t>
            </a:r>
          </a:p>
          <a:p>
            <a:r>
              <a:rPr lang="en-AU" dirty="0"/>
              <a:t>In State/Region level data there is no direct measure of wealth in the dataset. However, the available measures such as the ‘poverty gap’ and ‘food poverty headcount’ may provide a reasonable proxy.</a:t>
            </a:r>
          </a:p>
          <a:p>
            <a:r>
              <a:rPr lang="en-AU" dirty="0"/>
              <a:t>An alternative is to use the </a:t>
            </a:r>
            <a:r>
              <a:rPr lang="en-US" dirty="0"/>
              <a:t>“Wealth Ranking Index” which is available at the township level. However, to use this measure at the state/region level requires that we account for the different populations of townships to create a ‘population weighted’ average wealth index for each state/region. </a:t>
            </a:r>
            <a:endParaRPr lang="en-AU" dirty="0"/>
          </a:p>
          <a:p>
            <a:endParaRPr lang="en-AU" dirty="0"/>
          </a:p>
        </p:txBody>
      </p:sp>
    </p:spTree>
    <p:extLst>
      <p:ext uri="{BB962C8B-B14F-4D97-AF65-F5344CB8AC3E}">
        <p14:creationId xmlns:p14="http://schemas.microsoft.com/office/powerpoint/2010/main" val="40453660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814583-87C6-4868-97D9-2E69C1F83089}"/>
              </a:ext>
            </a:extLst>
          </p:cNvPr>
          <p:cNvSpPr>
            <a:spLocks noGrp="1"/>
          </p:cNvSpPr>
          <p:nvPr>
            <p:ph type="title"/>
          </p:nvPr>
        </p:nvSpPr>
        <p:spPr/>
        <p:txBody>
          <a:bodyPr/>
          <a:lstStyle/>
          <a:p>
            <a:r>
              <a:rPr lang="en-AU" dirty="0"/>
              <a:t>Myanmar – Education Policy Scenario</a:t>
            </a:r>
          </a:p>
        </p:txBody>
      </p:sp>
      <p:sp>
        <p:nvSpPr>
          <p:cNvPr id="3" name="Content Placeholder 2">
            <a:extLst>
              <a:ext uri="{FF2B5EF4-FFF2-40B4-BE49-F238E27FC236}">
                <a16:creationId xmlns:a16="http://schemas.microsoft.com/office/drawing/2014/main" id="{2967CF13-28B0-4399-8F3A-C6A67F1FF228}"/>
              </a:ext>
            </a:extLst>
          </p:cNvPr>
          <p:cNvSpPr>
            <a:spLocks noGrp="1"/>
          </p:cNvSpPr>
          <p:nvPr>
            <p:ph idx="1"/>
          </p:nvPr>
        </p:nvSpPr>
        <p:spPr>
          <a:xfrm>
            <a:off x="838200" y="1825625"/>
            <a:ext cx="4817533" cy="4351338"/>
          </a:xfrm>
        </p:spPr>
        <p:txBody>
          <a:bodyPr/>
          <a:lstStyle/>
          <a:p>
            <a:r>
              <a:rPr lang="en-AU" dirty="0"/>
              <a:t>This plot shows what the Wealth Index would look like if calculated on a weighted vs. unweighted basis for States/Regions. </a:t>
            </a:r>
          </a:p>
          <a:p>
            <a:r>
              <a:rPr lang="en-AU" dirty="0"/>
              <a:t>Unweighted scores will be biased downwards when the number of townships is high relative to population. </a:t>
            </a:r>
          </a:p>
        </p:txBody>
      </p:sp>
      <p:pic>
        <p:nvPicPr>
          <p:cNvPr id="11" name="Picture 10">
            <a:extLst>
              <a:ext uri="{FF2B5EF4-FFF2-40B4-BE49-F238E27FC236}">
                <a16:creationId xmlns:a16="http://schemas.microsoft.com/office/drawing/2014/main" id="{BC2A1B78-0B6D-4463-A265-A2303F2DC6F5}"/>
              </a:ext>
            </a:extLst>
          </p:cNvPr>
          <p:cNvPicPr>
            <a:picLocks noChangeAspect="1"/>
          </p:cNvPicPr>
          <p:nvPr/>
        </p:nvPicPr>
        <p:blipFill>
          <a:blip r:embed="rId2"/>
          <a:stretch>
            <a:fillRect/>
          </a:stretch>
        </p:blipFill>
        <p:spPr>
          <a:xfrm>
            <a:off x="5239657" y="1354123"/>
            <a:ext cx="6952343" cy="5557626"/>
          </a:xfrm>
          <a:prstGeom prst="rect">
            <a:avLst/>
          </a:prstGeom>
        </p:spPr>
      </p:pic>
    </p:spTree>
    <p:extLst>
      <p:ext uri="{BB962C8B-B14F-4D97-AF65-F5344CB8AC3E}">
        <p14:creationId xmlns:p14="http://schemas.microsoft.com/office/powerpoint/2010/main" val="145866654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963</TotalTime>
  <Words>1810</Words>
  <Application>Microsoft Office PowerPoint</Application>
  <PresentationFormat>Widescreen</PresentationFormat>
  <Paragraphs>110</Paragraphs>
  <Slides>18</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18</vt:i4>
      </vt:variant>
    </vt:vector>
  </HeadingPairs>
  <TitlesOfParts>
    <vt:vector size="22" baseType="lpstr">
      <vt:lpstr>Arial</vt:lpstr>
      <vt:lpstr>Calibri</vt:lpstr>
      <vt:lpstr>Calibri Light</vt:lpstr>
      <vt:lpstr>Office Theme</vt:lpstr>
      <vt:lpstr>Myanmar – Education Policy Scenario</vt:lpstr>
      <vt:lpstr>Myanmar – Education Policy Scenario</vt:lpstr>
      <vt:lpstr>Myanmar – Education Policy Scenario</vt:lpstr>
      <vt:lpstr>Myanmar – Education Policy Scenario</vt:lpstr>
      <vt:lpstr>Myanmar – Education Policy Scenario</vt:lpstr>
      <vt:lpstr>Myanmar – Education Policy Scenario</vt:lpstr>
      <vt:lpstr>Myanmar – Education Policy Scenario</vt:lpstr>
      <vt:lpstr>Myanmar – Education Policy Scenario</vt:lpstr>
      <vt:lpstr>Myanmar – Education Policy Scenario</vt:lpstr>
      <vt:lpstr>Myanmar – Education Policy Scenario</vt:lpstr>
      <vt:lpstr>Myanmar – Education Policy Scenario</vt:lpstr>
      <vt:lpstr>Myanmar – Education Policy Scenario</vt:lpstr>
      <vt:lpstr>Myanmar – Education Policy Scenario</vt:lpstr>
      <vt:lpstr>Myanmar – Education Policy Scenario</vt:lpstr>
      <vt:lpstr>Myanmar – Education Policy Scenario</vt:lpstr>
      <vt:lpstr>Myanmar – Education Policy Scenario</vt:lpstr>
      <vt:lpstr>Myanmar – Education Policy Scenario</vt:lpstr>
      <vt:lpstr>Myanmar – Education Policy Scenario</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Dickenson-Jones,G</dc:creator>
  <cp:lastModifiedBy>Dickenson-Jones,G</cp:lastModifiedBy>
  <cp:revision>120</cp:revision>
  <dcterms:created xsi:type="dcterms:W3CDTF">2020-08-11T02:45:32Z</dcterms:created>
  <dcterms:modified xsi:type="dcterms:W3CDTF">2020-08-15T04:56:16Z</dcterms:modified>
</cp:coreProperties>
</file>